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jpg" ContentType="image/jpg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x="10058400" cy="7772400"/>
  <p:notesSz cx="10058400" cy="7772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77800" y="1155700"/>
            <a:ext cx="9702800" cy="5461000"/>
          </a:xfrm>
          <a:custGeom>
            <a:avLst/>
            <a:gdLst/>
            <a:ahLst/>
            <a:cxnLst/>
            <a:rect l="l" t="t" r="r" b="b"/>
            <a:pathLst>
              <a:path w="9702800" h="5461000">
                <a:moveTo>
                  <a:pt x="0" y="0"/>
                </a:moveTo>
                <a:lnTo>
                  <a:pt x="9702800" y="0"/>
                </a:lnTo>
                <a:lnTo>
                  <a:pt x="9702800" y="5461000"/>
                </a:lnTo>
                <a:lnTo>
                  <a:pt x="0" y="5461000"/>
                </a:lnTo>
                <a:lnTo>
                  <a:pt x="0" y="0"/>
                </a:lnTo>
                <a:close/>
              </a:path>
            </a:pathLst>
          </a:custGeom>
          <a:solidFill>
            <a:srgbClr val="203C7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4027423" y="1155700"/>
            <a:ext cx="5852160" cy="36210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177800" y="1155700"/>
            <a:ext cx="9701784" cy="5461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49473" y="1903476"/>
            <a:ext cx="8759452" cy="10052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203C7C"/>
                </a:solidFill>
                <a:latin typeface="Century Gothic"/>
                <a:cs typeface="Century Gothic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666735" y="6008115"/>
            <a:ext cx="2051303" cy="4632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203C7C"/>
                </a:solidFill>
                <a:latin typeface="Century Gothic"/>
                <a:cs typeface="Century Gothic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77800" y="1155700"/>
            <a:ext cx="9702800" cy="5461000"/>
          </a:xfrm>
          <a:custGeom>
            <a:avLst/>
            <a:gdLst/>
            <a:ahLst/>
            <a:cxnLst/>
            <a:rect l="l" t="t" r="r" b="b"/>
            <a:pathLst>
              <a:path w="9702800" h="5461000">
                <a:moveTo>
                  <a:pt x="0" y="0"/>
                </a:moveTo>
                <a:lnTo>
                  <a:pt x="9702800" y="0"/>
                </a:lnTo>
                <a:lnTo>
                  <a:pt x="9702800" y="5461000"/>
                </a:lnTo>
                <a:lnTo>
                  <a:pt x="0" y="5461000"/>
                </a:lnTo>
                <a:lnTo>
                  <a:pt x="0" y="0"/>
                </a:lnTo>
                <a:close/>
              </a:path>
            </a:pathLst>
          </a:custGeom>
          <a:solidFill>
            <a:srgbClr val="203C7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4027423" y="1155700"/>
            <a:ext cx="5852160" cy="36210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177800" y="1155700"/>
            <a:ext cx="9701784" cy="5461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203C7C"/>
                </a:solidFill>
                <a:latin typeface="Century Gothic"/>
                <a:cs typeface="Century Gothic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77800" y="1302003"/>
            <a:ext cx="9701784" cy="53146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7666735" y="6008115"/>
            <a:ext cx="2051303" cy="4632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96410" y="1434084"/>
            <a:ext cx="4065579" cy="9029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203C7C"/>
                </a:solidFill>
                <a:latin typeface="Century Gothic"/>
                <a:cs typeface="Century Gothic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94954" y="2550160"/>
            <a:ext cx="8668490" cy="2476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hyperlink" Target="http://www.elfaonline.org/career-pathways" TargetMode="External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Relationship Id="rId3" Type="http://schemas.openxmlformats.org/officeDocument/2006/relationships/image" Target="../media/image55.jpg"/><Relationship Id="rId4" Type="http://schemas.openxmlformats.org/officeDocument/2006/relationships/image" Target="../media/image56.jpg"/><Relationship Id="rId5" Type="http://schemas.openxmlformats.org/officeDocument/2006/relationships/image" Target="../media/image57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png"/><Relationship Id="rId3" Type="http://schemas.openxmlformats.org/officeDocument/2006/relationships/image" Target="../media/image59.jpg"/><Relationship Id="rId4" Type="http://schemas.openxmlformats.org/officeDocument/2006/relationships/image" Target="../media/image60.png"/><Relationship Id="rId5" Type="http://schemas.openxmlformats.org/officeDocument/2006/relationships/image" Target="../media/image61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jpg"/><Relationship Id="rId7" Type="http://schemas.openxmlformats.org/officeDocument/2006/relationships/hyperlink" Target="http://www.leasefoundation.org/academic" TargetMode="External"/><Relationship Id="rId8" Type="http://schemas.openxmlformats.org/officeDocument/2006/relationships/hyperlink" Target="http://www.elfaonline.org/people-power/career-center" TargetMode="External"/><Relationship Id="rId9" Type="http://schemas.openxmlformats.org/officeDocument/2006/relationships/image" Target="../media/image67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5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8.jpg"/><Relationship Id="rId3" Type="http://schemas.openxmlformats.org/officeDocument/2006/relationships/image" Target="../media/image79.jpg"/><Relationship Id="rId4" Type="http://schemas.openxmlformats.org/officeDocument/2006/relationships/image" Target="../media/image80.jpg"/><Relationship Id="rId5" Type="http://schemas.openxmlformats.org/officeDocument/2006/relationships/image" Target="../media/image81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hyperlink" Target="http://www.LeaseFoundation.org/" TargetMode="External"/><Relationship Id="rId5" Type="http://schemas.openxmlformats.org/officeDocument/2006/relationships/image" Target="../media/image84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800" y="1283716"/>
            <a:ext cx="9701784" cy="53329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393952" y="2490723"/>
            <a:ext cx="3422904" cy="9265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277103" y="2591307"/>
            <a:ext cx="3386328" cy="762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368518" y="4163568"/>
            <a:ext cx="4969510" cy="4006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500" spc="20" b="1">
                <a:solidFill>
                  <a:srgbClr val="203C7C"/>
                </a:solidFill>
                <a:latin typeface="Century Gothic"/>
                <a:cs typeface="Century Gothic"/>
              </a:rPr>
              <a:t>EQUIPMENT </a:t>
            </a:r>
            <a:r>
              <a:rPr dirty="0" sz="2500" spc="15" b="1">
                <a:solidFill>
                  <a:srgbClr val="203C7C"/>
                </a:solidFill>
                <a:latin typeface="Century Gothic"/>
                <a:cs typeface="Century Gothic"/>
              </a:rPr>
              <a:t>LEASING </a:t>
            </a:r>
            <a:r>
              <a:rPr dirty="0" sz="2500" b="1">
                <a:solidFill>
                  <a:srgbClr val="203C7C"/>
                </a:solidFill>
                <a:latin typeface="Century Gothic"/>
                <a:cs typeface="Century Gothic"/>
              </a:rPr>
              <a:t>&amp;</a:t>
            </a:r>
            <a:r>
              <a:rPr dirty="0" sz="2500" spc="75" b="1">
                <a:solidFill>
                  <a:srgbClr val="203C7C"/>
                </a:solidFill>
                <a:latin typeface="Century Gothic"/>
                <a:cs typeface="Century Gothic"/>
              </a:rPr>
              <a:t> </a:t>
            </a:r>
            <a:r>
              <a:rPr dirty="0" sz="2500" spc="20" b="1">
                <a:solidFill>
                  <a:srgbClr val="203C7C"/>
                </a:solidFill>
                <a:latin typeface="Century Gothic"/>
                <a:cs typeface="Century Gothic"/>
              </a:rPr>
              <a:t>FINANCE</a:t>
            </a:r>
            <a:endParaRPr sz="25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79971" y="4934712"/>
            <a:ext cx="2796540" cy="3073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900" b="1">
                <a:solidFill>
                  <a:srgbClr val="008DA8"/>
                </a:solidFill>
                <a:latin typeface="Century Gothic"/>
                <a:cs typeface="Century Gothic"/>
              </a:rPr>
              <a:t>A Dynamic Career</a:t>
            </a:r>
            <a:r>
              <a:rPr dirty="0" sz="1900" spc="-55" b="1">
                <a:solidFill>
                  <a:srgbClr val="008DA8"/>
                </a:solidFill>
                <a:latin typeface="Century Gothic"/>
                <a:cs typeface="Century Gothic"/>
              </a:rPr>
              <a:t> </a:t>
            </a:r>
            <a:r>
              <a:rPr dirty="0" sz="1900" spc="5" b="1">
                <a:solidFill>
                  <a:srgbClr val="008DA8"/>
                </a:solidFill>
                <a:latin typeface="Century Gothic"/>
                <a:cs typeface="Century Gothic"/>
              </a:rPr>
              <a:t>Path</a:t>
            </a:r>
            <a:endParaRPr sz="1900">
              <a:latin typeface="Century Gothic"/>
              <a:cs typeface="Century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94980" y="4786253"/>
            <a:ext cx="3456940" cy="0"/>
          </a:xfrm>
          <a:custGeom>
            <a:avLst/>
            <a:gdLst/>
            <a:ahLst/>
            <a:cxnLst/>
            <a:rect l="l" t="t" r="r" b="b"/>
            <a:pathLst>
              <a:path w="3456940" h="0">
                <a:moveTo>
                  <a:pt x="0" y="0"/>
                </a:moveTo>
                <a:lnTo>
                  <a:pt x="3456622" y="0"/>
                </a:lnTo>
              </a:path>
            </a:pathLst>
          </a:custGeom>
          <a:ln w="15169">
            <a:solidFill>
              <a:srgbClr val="C22032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800" y="1302003"/>
            <a:ext cx="9701784" cy="53146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666735" y="6008115"/>
            <a:ext cx="2051303" cy="4632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49473" y="1675892"/>
            <a:ext cx="6468745" cy="508634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0">
                <a:solidFill>
                  <a:srgbClr val="203864"/>
                </a:solidFill>
              </a:rPr>
              <a:t>BENEFITS OF </a:t>
            </a:r>
            <a:r>
              <a:rPr dirty="0" spc="-15">
                <a:solidFill>
                  <a:srgbClr val="203864"/>
                </a:solidFill>
              </a:rPr>
              <a:t>EQUIPMENT</a:t>
            </a:r>
            <a:r>
              <a:rPr dirty="0" spc="-35">
                <a:solidFill>
                  <a:srgbClr val="203864"/>
                </a:solidFill>
              </a:rPr>
              <a:t> </a:t>
            </a:r>
            <a:r>
              <a:rPr dirty="0" spc="-10">
                <a:solidFill>
                  <a:srgbClr val="203864"/>
                </a:solidFill>
              </a:rPr>
              <a:t>FINANCE</a:t>
            </a:r>
          </a:p>
        </p:txBody>
      </p:sp>
      <p:sp>
        <p:nvSpPr>
          <p:cNvPr id="5" name="object 5"/>
          <p:cNvSpPr/>
          <p:nvPr/>
        </p:nvSpPr>
        <p:spPr>
          <a:xfrm>
            <a:off x="675934" y="2711420"/>
            <a:ext cx="2898140" cy="0"/>
          </a:xfrm>
          <a:custGeom>
            <a:avLst/>
            <a:gdLst/>
            <a:ahLst/>
            <a:cxnLst/>
            <a:rect l="l" t="t" r="r" b="b"/>
            <a:pathLst>
              <a:path w="2898140" h="0">
                <a:moveTo>
                  <a:pt x="0" y="0"/>
                </a:moveTo>
                <a:lnTo>
                  <a:pt x="2897845" y="0"/>
                </a:lnTo>
              </a:path>
            </a:pathLst>
          </a:custGeom>
          <a:ln w="15169">
            <a:solidFill>
              <a:srgbClr val="C2203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736005" y="3340608"/>
            <a:ext cx="4467860" cy="2070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85115" indent="-272415">
              <a:lnSpc>
                <a:spcPct val="100000"/>
              </a:lnSpc>
              <a:buFont typeface="Arial"/>
              <a:buChar char="•"/>
              <a:tabLst>
                <a:tab pos="285115" algn="l"/>
                <a:tab pos="285750" algn="l"/>
              </a:tabLst>
            </a:pPr>
            <a:r>
              <a:rPr dirty="0" sz="1900" b="1">
                <a:solidFill>
                  <a:srgbClr val="008DA8"/>
                </a:solidFill>
                <a:latin typeface="Century Gothic"/>
                <a:cs typeface="Century Gothic"/>
              </a:rPr>
              <a:t>Cash</a:t>
            </a:r>
            <a:r>
              <a:rPr dirty="0" sz="1900" spc="-80" b="1">
                <a:solidFill>
                  <a:srgbClr val="008DA8"/>
                </a:solidFill>
                <a:latin typeface="Century Gothic"/>
                <a:cs typeface="Century Gothic"/>
              </a:rPr>
              <a:t> </a:t>
            </a:r>
            <a:r>
              <a:rPr dirty="0" sz="1900" b="1">
                <a:solidFill>
                  <a:srgbClr val="008DA8"/>
                </a:solidFill>
                <a:latin typeface="Century Gothic"/>
                <a:cs typeface="Century Gothic"/>
              </a:rPr>
              <a:t>Flow</a:t>
            </a:r>
            <a:endParaRPr sz="19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008DA8"/>
              </a:buClr>
              <a:buFont typeface="Arial"/>
              <a:buChar char="•"/>
            </a:pPr>
            <a:endParaRPr sz="1800">
              <a:latin typeface="Times New Roman"/>
              <a:cs typeface="Times New Roman"/>
            </a:endParaRPr>
          </a:p>
          <a:p>
            <a:pPr lvl="1" marL="470534" indent="-181610">
              <a:lnSpc>
                <a:spcPct val="100000"/>
              </a:lnSpc>
              <a:buFont typeface="Microsoft Sans Serif"/>
              <a:buChar char="➢"/>
              <a:tabLst>
                <a:tab pos="471170" algn="l"/>
              </a:tabLst>
            </a:pP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Conserve Cash </a:t>
            </a: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for</a:t>
            </a:r>
            <a:r>
              <a:rPr dirty="0" sz="1400" spc="2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Acquisitions</a:t>
            </a:r>
            <a:endParaRPr sz="1400">
              <a:latin typeface="Century Gothic"/>
              <a:cs typeface="Century Gothic"/>
            </a:endParaRPr>
          </a:p>
          <a:p>
            <a:pPr lvl="1">
              <a:lnSpc>
                <a:spcPct val="100000"/>
              </a:lnSpc>
              <a:spcBef>
                <a:spcPts val="30"/>
              </a:spcBef>
              <a:buClr>
                <a:srgbClr val="203864"/>
              </a:buClr>
              <a:buFont typeface="Microsoft Sans Serif"/>
              <a:buChar char="➢"/>
            </a:pPr>
            <a:endParaRPr sz="1450">
              <a:latin typeface="Times New Roman"/>
              <a:cs typeface="Times New Roman"/>
            </a:endParaRPr>
          </a:p>
          <a:p>
            <a:pPr lvl="1" marL="470534" indent="-181610">
              <a:lnSpc>
                <a:spcPct val="100000"/>
              </a:lnSpc>
              <a:buFont typeface="Microsoft Sans Serif"/>
              <a:buChar char="➢"/>
              <a:tabLst>
                <a:tab pos="471170" algn="l"/>
              </a:tabLst>
            </a:pP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Match </a:t>
            </a: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Payments </a:t>
            </a:r>
            <a:r>
              <a:rPr dirty="0" sz="1400">
                <a:solidFill>
                  <a:srgbClr val="203864"/>
                </a:solidFill>
                <a:latin typeface="Century Gothic"/>
                <a:cs typeface="Century Gothic"/>
              </a:rPr>
              <a:t>to</a:t>
            </a:r>
            <a:r>
              <a:rPr dirty="0" sz="1400" spc="-1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Seasonality</a:t>
            </a:r>
            <a:endParaRPr sz="1400">
              <a:latin typeface="Century Gothic"/>
              <a:cs typeface="Century Gothic"/>
            </a:endParaRPr>
          </a:p>
          <a:p>
            <a:pPr lvl="1">
              <a:lnSpc>
                <a:spcPct val="100000"/>
              </a:lnSpc>
              <a:spcBef>
                <a:spcPts val="15"/>
              </a:spcBef>
              <a:buClr>
                <a:srgbClr val="203864"/>
              </a:buClr>
              <a:buFont typeface="Microsoft Sans Serif"/>
              <a:buChar char="➢"/>
            </a:pPr>
            <a:endParaRPr sz="1400">
              <a:latin typeface="Times New Roman"/>
              <a:cs typeface="Times New Roman"/>
            </a:endParaRPr>
          </a:p>
          <a:p>
            <a:pPr lvl="1" marL="470534" indent="-181610">
              <a:lnSpc>
                <a:spcPct val="100000"/>
              </a:lnSpc>
              <a:buFont typeface="Microsoft Sans Serif"/>
              <a:buChar char="➢"/>
              <a:tabLst>
                <a:tab pos="471170" algn="l"/>
              </a:tabLst>
            </a:pP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Sale/Lease Back </a:t>
            </a:r>
            <a:r>
              <a:rPr dirty="0" sz="1400">
                <a:solidFill>
                  <a:srgbClr val="203864"/>
                </a:solidFill>
                <a:latin typeface="Century Gothic"/>
                <a:cs typeface="Century Gothic"/>
              </a:rPr>
              <a:t>to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Generate</a:t>
            </a:r>
            <a:r>
              <a:rPr dirty="0" sz="1400" spc="8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Cash</a:t>
            </a:r>
            <a:endParaRPr sz="1400">
              <a:latin typeface="Century Gothic"/>
              <a:cs typeface="Century Gothic"/>
            </a:endParaRPr>
          </a:p>
          <a:p>
            <a:pPr lvl="1">
              <a:lnSpc>
                <a:spcPct val="100000"/>
              </a:lnSpc>
              <a:spcBef>
                <a:spcPts val="55"/>
              </a:spcBef>
              <a:buClr>
                <a:srgbClr val="203864"/>
              </a:buClr>
              <a:buFont typeface="Microsoft Sans Serif"/>
              <a:buChar char="➢"/>
            </a:pPr>
            <a:endParaRPr sz="1450">
              <a:latin typeface="Times New Roman"/>
              <a:cs typeface="Times New Roman"/>
            </a:endParaRPr>
          </a:p>
          <a:p>
            <a:pPr lvl="1" marL="470534" indent="-181610">
              <a:lnSpc>
                <a:spcPct val="100000"/>
              </a:lnSpc>
              <a:buFont typeface="Microsoft Sans Serif"/>
              <a:buChar char="➢"/>
              <a:tabLst>
                <a:tab pos="471170" algn="l"/>
              </a:tabLst>
            </a:pP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Lowest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Monthly </a:t>
            </a: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Payment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with Minimal</a:t>
            </a:r>
            <a:r>
              <a:rPr dirty="0" sz="1400" spc="4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-390">
                <a:solidFill>
                  <a:srgbClr val="203864"/>
                </a:solidFill>
                <a:latin typeface="Century Gothic"/>
                <a:cs typeface="Century Gothic"/>
              </a:rPr>
              <a:t>Outlay</a:t>
            </a:r>
            <a:endParaRPr sz="14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800" y="1302003"/>
            <a:ext cx="9701784" cy="53146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666735" y="6008115"/>
            <a:ext cx="2051303" cy="4632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49473" y="1675892"/>
            <a:ext cx="6468745" cy="508634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0">
                <a:solidFill>
                  <a:srgbClr val="203864"/>
                </a:solidFill>
              </a:rPr>
              <a:t>BENEFITS OF </a:t>
            </a:r>
            <a:r>
              <a:rPr dirty="0" spc="-15">
                <a:solidFill>
                  <a:srgbClr val="203864"/>
                </a:solidFill>
              </a:rPr>
              <a:t>EQUIPMENT</a:t>
            </a:r>
            <a:r>
              <a:rPr dirty="0" spc="-35">
                <a:solidFill>
                  <a:srgbClr val="203864"/>
                </a:solidFill>
              </a:rPr>
              <a:t> </a:t>
            </a:r>
            <a:r>
              <a:rPr dirty="0" spc="-10">
                <a:solidFill>
                  <a:srgbClr val="203864"/>
                </a:solidFill>
              </a:rPr>
              <a:t>FINANCE</a:t>
            </a:r>
          </a:p>
        </p:txBody>
      </p:sp>
      <p:sp>
        <p:nvSpPr>
          <p:cNvPr id="5" name="object 5"/>
          <p:cNvSpPr/>
          <p:nvPr/>
        </p:nvSpPr>
        <p:spPr>
          <a:xfrm>
            <a:off x="675934" y="2711420"/>
            <a:ext cx="2898140" cy="0"/>
          </a:xfrm>
          <a:custGeom>
            <a:avLst/>
            <a:gdLst/>
            <a:ahLst/>
            <a:cxnLst/>
            <a:rect l="l" t="t" r="r" b="b"/>
            <a:pathLst>
              <a:path w="2898140" h="0">
                <a:moveTo>
                  <a:pt x="0" y="0"/>
                </a:moveTo>
                <a:lnTo>
                  <a:pt x="2897845" y="0"/>
                </a:lnTo>
              </a:path>
            </a:pathLst>
          </a:custGeom>
          <a:ln w="15169">
            <a:solidFill>
              <a:srgbClr val="C2203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736005" y="3212592"/>
            <a:ext cx="5145405" cy="29819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85115" indent="-272415">
              <a:lnSpc>
                <a:spcPct val="100000"/>
              </a:lnSpc>
              <a:buFont typeface="Arial"/>
              <a:buChar char="•"/>
              <a:tabLst>
                <a:tab pos="285115" algn="l"/>
                <a:tab pos="285750" algn="l"/>
              </a:tabLst>
            </a:pPr>
            <a:r>
              <a:rPr dirty="0" sz="1900" b="1">
                <a:solidFill>
                  <a:srgbClr val="008DA8"/>
                </a:solidFill>
                <a:latin typeface="Century Gothic"/>
                <a:cs typeface="Century Gothic"/>
              </a:rPr>
              <a:t>Balance</a:t>
            </a:r>
            <a:r>
              <a:rPr dirty="0" sz="1900" spc="-65" b="1">
                <a:solidFill>
                  <a:srgbClr val="008DA8"/>
                </a:solidFill>
                <a:latin typeface="Century Gothic"/>
                <a:cs typeface="Century Gothic"/>
              </a:rPr>
              <a:t> </a:t>
            </a:r>
            <a:r>
              <a:rPr dirty="0" sz="1900" b="1">
                <a:solidFill>
                  <a:srgbClr val="008DA8"/>
                </a:solidFill>
                <a:latin typeface="Century Gothic"/>
                <a:cs typeface="Century Gothic"/>
              </a:rPr>
              <a:t>Sheet</a:t>
            </a:r>
            <a:endParaRPr sz="1900">
              <a:latin typeface="Century Gothic"/>
              <a:cs typeface="Century Gothic"/>
            </a:endParaRPr>
          </a:p>
          <a:p>
            <a:pPr lvl="1" marL="470534" indent="-181610">
              <a:lnSpc>
                <a:spcPct val="100000"/>
              </a:lnSpc>
              <a:spcBef>
                <a:spcPts val="1600"/>
              </a:spcBef>
              <a:buFont typeface="Microsoft Sans Serif"/>
              <a:buChar char="➢"/>
              <a:tabLst>
                <a:tab pos="471170" algn="l"/>
              </a:tabLst>
            </a:pP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Alternative </a:t>
            </a: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or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Additional Source </a:t>
            </a:r>
            <a:r>
              <a:rPr dirty="0" sz="1400">
                <a:solidFill>
                  <a:srgbClr val="203864"/>
                </a:solidFill>
                <a:latin typeface="Century Gothic"/>
                <a:cs typeface="Century Gothic"/>
              </a:rPr>
              <a:t>to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Bank</a:t>
            </a:r>
            <a:r>
              <a:rPr dirty="0" sz="1400" spc="16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-65">
                <a:solidFill>
                  <a:srgbClr val="203864"/>
                </a:solidFill>
                <a:latin typeface="Century Gothic"/>
                <a:cs typeface="Century Gothic"/>
              </a:rPr>
              <a:t>Financing</a:t>
            </a:r>
            <a:endParaRPr sz="1400">
              <a:latin typeface="Century Gothic"/>
              <a:cs typeface="Century Gothic"/>
            </a:endParaRPr>
          </a:p>
          <a:p>
            <a:pPr lvl="1" marL="470534" indent="-181610">
              <a:lnSpc>
                <a:spcPct val="100000"/>
              </a:lnSpc>
              <a:spcBef>
                <a:spcPts val="810"/>
              </a:spcBef>
              <a:buFont typeface="Microsoft Sans Serif"/>
              <a:buChar char="➢"/>
              <a:tabLst>
                <a:tab pos="471170" algn="l"/>
              </a:tabLst>
            </a:pP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Comply </a:t>
            </a: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with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Key </a:t>
            </a: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Ratios from</a:t>
            </a:r>
            <a:r>
              <a:rPr dirty="0" sz="1400" spc="6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Lenders</a:t>
            </a:r>
            <a:endParaRPr sz="1400">
              <a:latin typeface="Century Gothic"/>
              <a:cs typeface="Century Gothic"/>
            </a:endParaRPr>
          </a:p>
          <a:p>
            <a:pPr lvl="1" marL="470534" indent="-181610">
              <a:lnSpc>
                <a:spcPct val="100000"/>
              </a:lnSpc>
              <a:spcBef>
                <a:spcPts val="810"/>
              </a:spcBef>
              <a:buFont typeface="Microsoft Sans Serif"/>
              <a:buChar char="➢"/>
              <a:tabLst>
                <a:tab pos="471170" algn="l"/>
              </a:tabLst>
            </a:pP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Measured </a:t>
            </a: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for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Performance </a:t>
            </a: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by</a:t>
            </a:r>
            <a:r>
              <a:rPr dirty="0" sz="1400" spc="3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ROA/ROE</a:t>
            </a:r>
            <a:endParaRPr sz="1400">
              <a:latin typeface="Century Gothic"/>
              <a:cs typeface="Century Gothic"/>
            </a:endParaRPr>
          </a:p>
          <a:p>
            <a:pPr lvl="1">
              <a:lnSpc>
                <a:spcPct val="100000"/>
              </a:lnSpc>
              <a:spcBef>
                <a:spcPts val="45"/>
              </a:spcBef>
              <a:buClr>
                <a:srgbClr val="203864"/>
              </a:buClr>
              <a:buFont typeface="Microsoft Sans Serif"/>
              <a:buChar char="➢"/>
            </a:pPr>
            <a:endParaRPr sz="1900">
              <a:latin typeface="Times New Roman"/>
              <a:cs typeface="Times New Roman"/>
            </a:endParaRPr>
          </a:p>
          <a:p>
            <a:pPr marL="285115" indent="-272415">
              <a:lnSpc>
                <a:spcPct val="100000"/>
              </a:lnSpc>
              <a:buFont typeface="Arial"/>
              <a:buChar char="•"/>
              <a:tabLst>
                <a:tab pos="285115" algn="l"/>
                <a:tab pos="285750" algn="l"/>
              </a:tabLst>
            </a:pPr>
            <a:r>
              <a:rPr dirty="0" sz="1900" b="1">
                <a:solidFill>
                  <a:srgbClr val="008DA8"/>
                </a:solidFill>
                <a:latin typeface="Century Gothic"/>
                <a:cs typeface="Century Gothic"/>
              </a:rPr>
              <a:t>Equipment</a:t>
            </a:r>
            <a:endParaRPr sz="1900">
              <a:latin typeface="Century Gothic"/>
              <a:cs typeface="Century Gothic"/>
            </a:endParaRPr>
          </a:p>
          <a:p>
            <a:pPr lvl="1" marL="470534" indent="-181610">
              <a:lnSpc>
                <a:spcPct val="100000"/>
              </a:lnSpc>
              <a:spcBef>
                <a:spcPts val="1600"/>
              </a:spcBef>
              <a:buFont typeface="Microsoft Sans Serif"/>
              <a:buChar char="➢"/>
              <a:tabLst>
                <a:tab pos="471170" algn="l"/>
              </a:tabLst>
            </a:pP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Transfer Ownership </a:t>
            </a: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Risk </a:t>
            </a:r>
            <a:r>
              <a:rPr dirty="0" sz="1400">
                <a:solidFill>
                  <a:srgbClr val="203864"/>
                </a:solidFill>
                <a:latin typeface="Century Gothic"/>
                <a:cs typeface="Century Gothic"/>
              </a:rPr>
              <a:t>to</a:t>
            </a:r>
            <a:r>
              <a:rPr dirty="0" sz="1400" spc="3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Lessor</a:t>
            </a:r>
            <a:endParaRPr sz="1400">
              <a:latin typeface="Century Gothic"/>
              <a:cs typeface="Century Gothic"/>
            </a:endParaRPr>
          </a:p>
          <a:p>
            <a:pPr lvl="1" marL="470534" indent="-181610">
              <a:lnSpc>
                <a:spcPct val="100000"/>
              </a:lnSpc>
              <a:spcBef>
                <a:spcPts val="815"/>
              </a:spcBef>
              <a:buFont typeface="Microsoft Sans Serif"/>
              <a:buChar char="➢"/>
              <a:tabLst>
                <a:tab pos="471170" algn="l"/>
              </a:tabLst>
            </a:pP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Better </a:t>
            </a: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Manage Obsolescence</a:t>
            </a:r>
            <a:r>
              <a:rPr dirty="0" sz="1400" spc="-1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Risk</a:t>
            </a:r>
            <a:endParaRPr sz="1400">
              <a:latin typeface="Century Gothic"/>
              <a:cs typeface="Century Gothic"/>
            </a:endParaRPr>
          </a:p>
          <a:p>
            <a:pPr lvl="1" marL="470534" indent="-181610">
              <a:lnSpc>
                <a:spcPct val="100000"/>
              </a:lnSpc>
              <a:spcBef>
                <a:spcPts val="815"/>
              </a:spcBef>
              <a:buFont typeface="Microsoft Sans Serif"/>
              <a:buChar char="➢"/>
              <a:tabLst>
                <a:tab pos="471170" algn="l"/>
              </a:tabLst>
            </a:pP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Reduce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Cash </a:t>
            </a: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Requirements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During </a:t>
            </a: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Life of</a:t>
            </a:r>
            <a:r>
              <a:rPr dirty="0" sz="1400" spc="7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-265">
                <a:solidFill>
                  <a:srgbClr val="203864"/>
                </a:solidFill>
                <a:latin typeface="Century Gothic"/>
                <a:cs typeface="Century Gothic"/>
              </a:rPr>
              <a:t>Equipment</a:t>
            </a:r>
            <a:endParaRPr sz="14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9473" y="2019300"/>
            <a:ext cx="3049270" cy="131064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5090"/>
              </a:lnSpc>
            </a:pPr>
            <a:r>
              <a:rPr dirty="0" sz="4800">
                <a:solidFill>
                  <a:srgbClr val="FFFFFF"/>
                </a:solidFill>
              </a:rPr>
              <a:t>3 </a:t>
            </a:r>
            <a:r>
              <a:rPr dirty="0" sz="4800" spc="-20">
                <a:solidFill>
                  <a:srgbClr val="FFFFFF"/>
                </a:solidFill>
              </a:rPr>
              <a:t>MARKET  </a:t>
            </a:r>
            <a:r>
              <a:rPr dirty="0" sz="4800" spc="-10">
                <a:solidFill>
                  <a:srgbClr val="FFFFFF"/>
                </a:solidFill>
              </a:rPr>
              <a:t>SE</a:t>
            </a:r>
            <a:r>
              <a:rPr dirty="0" sz="4800" spc="-25">
                <a:solidFill>
                  <a:srgbClr val="FFFFFF"/>
                </a:solidFill>
              </a:rPr>
              <a:t>GM</a:t>
            </a:r>
            <a:r>
              <a:rPr dirty="0" sz="4800" spc="-10">
                <a:solidFill>
                  <a:srgbClr val="FFFFFF"/>
                </a:solidFill>
              </a:rPr>
              <a:t>E</a:t>
            </a:r>
            <a:r>
              <a:rPr dirty="0" sz="4800" spc="-20">
                <a:solidFill>
                  <a:srgbClr val="FFFFFF"/>
                </a:solidFill>
              </a:rPr>
              <a:t>N</a:t>
            </a:r>
            <a:r>
              <a:rPr dirty="0" sz="4800" spc="-5">
                <a:solidFill>
                  <a:srgbClr val="FFFFFF"/>
                </a:solidFill>
              </a:rPr>
              <a:t>T</a:t>
            </a:r>
            <a:r>
              <a:rPr dirty="0" sz="4800">
                <a:solidFill>
                  <a:srgbClr val="FFFFFF"/>
                </a:solidFill>
              </a:rPr>
              <a:t>S</a:t>
            </a:r>
            <a:endParaRPr sz="4800"/>
          </a:p>
        </p:txBody>
      </p:sp>
      <p:sp>
        <p:nvSpPr>
          <p:cNvPr id="3" name="object 3"/>
          <p:cNvSpPr/>
          <p:nvPr/>
        </p:nvSpPr>
        <p:spPr>
          <a:xfrm>
            <a:off x="675934" y="3512019"/>
            <a:ext cx="4422775" cy="0"/>
          </a:xfrm>
          <a:custGeom>
            <a:avLst/>
            <a:gdLst/>
            <a:ahLst/>
            <a:cxnLst/>
            <a:rect l="l" t="t" r="r" b="b"/>
            <a:pathLst>
              <a:path w="4422775" h="0">
                <a:moveTo>
                  <a:pt x="0" y="0"/>
                </a:moveTo>
                <a:lnTo>
                  <a:pt x="4422571" y="0"/>
                </a:lnTo>
              </a:path>
            </a:pathLst>
          </a:custGeom>
          <a:ln w="30338">
            <a:solidFill>
              <a:srgbClr val="008DA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182615" y="2966211"/>
            <a:ext cx="4696968" cy="36504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66735" y="6008115"/>
            <a:ext cx="2051303" cy="4632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325132" y="1155700"/>
            <a:ext cx="5555615" cy="3860165"/>
          </a:xfrm>
          <a:custGeom>
            <a:avLst/>
            <a:gdLst/>
            <a:ahLst/>
            <a:cxnLst/>
            <a:rect l="l" t="t" r="r" b="b"/>
            <a:pathLst>
              <a:path w="5555615" h="3860165">
                <a:moveTo>
                  <a:pt x="5555467" y="0"/>
                </a:moveTo>
                <a:lnTo>
                  <a:pt x="241234" y="0"/>
                </a:lnTo>
                <a:lnTo>
                  <a:pt x="238721" y="3988"/>
                </a:lnTo>
                <a:lnTo>
                  <a:pt x="200532" y="69508"/>
                </a:lnTo>
                <a:lnTo>
                  <a:pt x="165424" y="136732"/>
                </a:lnTo>
                <a:lnTo>
                  <a:pt x="133462" y="205641"/>
                </a:lnTo>
                <a:lnTo>
                  <a:pt x="104709" y="276216"/>
                </a:lnTo>
                <a:lnTo>
                  <a:pt x="91557" y="312121"/>
                </a:lnTo>
                <a:lnTo>
                  <a:pt x="79231" y="348435"/>
                </a:lnTo>
                <a:lnTo>
                  <a:pt x="67740" y="385156"/>
                </a:lnTo>
                <a:lnTo>
                  <a:pt x="57131" y="422142"/>
                </a:lnTo>
                <a:lnTo>
                  <a:pt x="47442" y="459248"/>
                </a:lnTo>
                <a:lnTo>
                  <a:pt x="38669" y="496468"/>
                </a:lnTo>
                <a:lnTo>
                  <a:pt x="30805" y="533795"/>
                </a:lnTo>
                <a:lnTo>
                  <a:pt x="17785" y="608746"/>
                </a:lnTo>
                <a:lnTo>
                  <a:pt x="8339" y="684050"/>
                </a:lnTo>
                <a:lnTo>
                  <a:pt x="2425" y="759652"/>
                </a:lnTo>
                <a:lnTo>
                  <a:pt x="0" y="835503"/>
                </a:lnTo>
                <a:lnTo>
                  <a:pt x="82" y="873504"/>
                </a:lnTo>
                <a:lnTo>
                  <a:pt x="2809" y="949628"/>
                </a:lnTo>
                <a:lnTo>
                  <a:pt x="5443" y="987738"/>
                </a:lnTo>
                <a:lnTo>
                  <a:pt x="8917" y="1025870"/>
                </a:lnTo>
                <a:lnTo>
                  <a:pt x="13226" y="1064018"/>
                </a:lnTo>
                <a:lnTo>
                  <a:pt x="18364" y="1102176"/>
                </a:lnTo>
                <a:lnTo>
                  <a:pt x="24327" y="1140338"/>
                </a:lnTo>
                <a:lnTo>
                  <a:pt x="31107" y="1178496"/>
                </a:lnTo>
                <a:lnTo>
                  <a:pt x="38701" y="1216645"/>
                </a:lnTo>
                <a:lnTo>
                  <a:pt x="47103" y="1254777"/>
                </a:lnTo>
                <a:lnTo>
                  <a:pt x="56307" y="1292886"/>
                </a:lnTo>
                <a:lnTo>
                  <a:pt x="66308" y="1330966"/>
                </a:lnTo>
                <a:lnTo>
                  <a:pt x="77101" y="1369011"/>
                </a:lnTo>
                <a:lnTo>
                  <a:pt x="88680" y="1407013"/>
                </a:lnTo>
                <a:lnTo>
                  <a:pt x="101041" y="1444966"/>
                </a:lnTo>
                <a:lnTo>
                  <a:pt x="114177" y="1482864"/>
                </a:lnTo>
                <a:lnTo>
                  <a:pt x="128083" y="1520700"/>
                </a:lnTo>
                <a:lnTo>
                  <a:pt x="142754" y="1558468"/>
                </a:lnTo>
                <a:lnTo>
                  <a:pt x="158185" y="1596161"/>
                </a:lnTo>
                <a:lnTo>
                  <a:pt x="174370" y="1633773"/>
                </a:lnTo>
                <a:lnTo>
                  <a:pt x="191304" y="1671296"/>
                </a:lnTo>
                <a:lnTo>
                  <a:pt x="208981" y="1708726"/>
                </a:lnTo>
                <a:lnTo>
                  <a:pt x="227397" y="1746054"/>
                </a:lnTo>
                <a:lnTo>
                  <a:pt x="246545" y="1783275"/>
                </a:lnTo>
                <a:lnTo>
                  <a:pt x="266420" y="1820382"/>
                </a:lnTo>
                <a:lnTo>
                  <a:pt x="287018" y="1857368"/>
                </a:lnTo>
                <a:lnTo>
                  <a:pt x="308332" y="1894228"/>
                </a:lnTo>
                <a:lnTo>
                  <a:pt x="330358" y="1930954"/>
                </a:lnTo>
                <a:lnTo>
                  <a:pt x="353090" y="1967540"/>
                </a:lnTo>
                <a:lnTo>
                  <a:pt x="376522" y="2003980"/>
                </a:lnTo>
                <a:lnTo>
                  <a:pt x="400649" y="2040266"/>
                </a:lnTo>
                <a:lnTo>
                  <a:pt x="425467" y="2076393"/>
                </a:lnTo>
                <a:lnTo>
                  <a:pt x="450968" y="2112354"/>
                </a:lnTo>
                <a:lnTo>
                  <a:pt x="477149" y="2148143"/>
                </a:lnTo>
                <a:lnTo>
                  <a:pt x="504004" y="2183752"/>
                </a:lnTo>
                <a:lnTo>
                  <a:pt x="531527" y="2219176"/>
                </a:lnTo>
                <a:lnTo>
                  <a:pt x="559713" y="2254408"/>
                </a:lnTo>
                <a:lnTo>
                  <a:pt x="588557" y="2289441"/>
                </a:lnTo>
                <a:lnTo>
                  <a:pt x="618054" y="2324269"/>
                </a:lnTo>
                <a:lnTo>
                  <a:pt x="648197" y="2358886"/>
                </a:lnTo>
                <a:lnTo>
                  <a:pt x="678982" y="2393284"/>
                </a:lnTo>
                <a:lnTo>
                  <a:pt x="710403" y="2427458"/>
                </a:lnTo>
                <a:lnTo>
                  <a:pt x="742455" y="2461400"/>
                </a:lnTo>
                <a:lnTo>
                  <a:pt x="775132" y="2495105"/>
                </a:lnTo>
                <a:lnTo>
                  <a:pt x="808430" y="2528566"/>
                </a:lnTo>
                <a:lnTo>
                  <a:pt x="842342" y="2561776"/>
                </a:lnTo>
                <a:lnTo>
                  <a:pt x="876864" y="2594729"/>
                </a:lnTo>
                <a:lnTo>
                  <a:pt x="911990" y="2627418"/>
                </a:lnTo>
                <a:lnTo>
                  <a:pt x="947715" y="2659837"/>
                </a:lnTo>
                <a:lnTo>
                  <a:pt x="984033" y="2691979"/>
                </a:lnTo>
                <a:lnTo>
                  <a:pt x="1020939" y="2723838"/>
                </a:lnTo>
                <a:lnTo>
                  <a:pt x="1058428" y="2755407"/>
                </a:lnTo>
                <a:lnTo>
                  <a:pt x="1096494" y="2786680"/>
                </a:lnTo>
                <a:lnTo>
                  <a:pt x="1135132" y="2817650"/>
                </a:lnTo>
                <a:lnTo>
                  <a:pt x="1174336" y="2848310"/>
                </a:lnTo>
                <a:lnTo>
                  <a:pt x="1214102" y="2878655"/>
                </a:lnTo>
                <a:lnTo>
                  <a:pt x="1254423" y="2908678"/>
                </a:lnTo>
                <a:lnTo>
                  <a:pt x="1295295" y="2938371"/>
                </a:lnTo>
                <a:lnTo>
                  <a:pt x="1336712" y="2967730"/>
                </a:lnTo>
                <a:lnTo>
                  <a:pt x="1378669" y="2996746"/>
                </a:lnTo>
                <a:lnTo>
                  <a:pt x="1421160" y="3025415"/>
                </a:lnTo>
                <a:lnTo>
                  <a:pt x="1464180" y="3053728"/>
                </a:lnTo>
                <a:lnTo>
                  <a:pt x="1507724" y="3081680"/>
                </a:lnTo>
                <a:lnTo>
                  <a:pt x="1551786" y="3109264"/>
                </a:lnTo>
                <a:lnTo>
                  <a:pt x="1596361" y="3136473"/>
                </a:lnTo>
                <a:lnTo>
                  <a:pt x="1641444" y="3163302"/>
                </a:lnTo>
                <a:lnTo>
                  <a:pt x="1687029" y="3189743"/>
                </a:lnTo>
                <a:lnTo>
                  <a:pt x="1733111" y="3215790"/>
                </a:lnTo>
                <a:lnTo>
                  <a:pt x="1779684" y="3241437"/>
                </a:lnTo>
                <a:lnTo>
                  <a:pt x="1826743" y="3266677"/>
                </a:lnTo>
                <a:lnTo>
                  <a:pt x="1874283" y="3291503"/>
                </a:lnTo>
                <a:lnTo>
                  <a:pt x="1922299" y="3315909"/>
                </a:lnTo>
                <a:lnTo>
                  <a:pt x="1970784" y="3339889"/>
                </a:lnTo>
                <a:lnTo>
                  <a:pt x="2019734" y="3363435"/>
                </a:lnTo>
                <a:lnTo>
                  <a:pt x="2069144" y="3386543"/>
                </a:lnTo>
                <a:lnTo>
                  <a:pt x="2119007" y="3409204"/>
                </a:lnTo>
                <a:lnTo>
                  <a:pt x="2169319" y="3431412"/>
                </a:lnTo>
                <a:lnTo>
                  <a:pt x="2220075" y="3453162"/>
                </a:lnTo>
                <a:lnTo>
                  <a:pt x="2271268" y="3474445"/>
                </a:lnTo>
                <a:lnTo>
                  <a:pt x="2322893" y="3495257"/>
                </a:lnTo>
                <a:lnTo>
                  <a:pt x="2374946" y="3515590"/>
                </a:lnTo>
                <a:lnTo>
                  <a:pt x="2427421" y="3535438"/>
                </a:lnTo>
                <a:lnTo>
                  <a:pt x="2480312" y="3554794"/>
                </a:lnTo>
                <a:lnTo>
                  <a:pt x="2533614" y="3573653"/>
                </a:lnTo>
                <a:lnTo>
                  <a:pt x="2587322" y="3592006"/>
                </a:lnTo>
                <a:lnTo>
                  <a:pt x="2641430" y="3609848"/>
                </a:lnTo>
                <a:lnTo>
                  <a:pt x="2695933" y="3627173"/>
                </a:lnTo>
                <a:lnTo>
                  <a:pt x="2750826" y="3643974"/>
                </a:lnTo>
                <a:lnTo>
                  <a:pt x="2805896" y="3660183"/>
                </a:lnTo>
                <a:lnTo>
                  <a:pt x="2860929" y="3675740"/>
                </a:lnTo>
                <a:lnTo>
                  <a:pt x="2915917" y="3690647"/>
                </a:lnTo>
                <a:lnTo>
                  <a:pt x="2970852" y="3704907"/>
                </a:lnTo>
                <a:lnTo>
                  <a:pt x="3025726" y="3718522"/>
                </a:lnTo>
                <a:lnTo>
                  <a:pt x="3080531" y="3731495"/>
                </a:lnTo>
                <a:lnTo>
                  <a:pt x="3135259" y="3743828"/>
                </a:lnTo>
                <a:lnTo>
                  <a:pt x="3189902" y="3755524"/>
                </a:lnTo>
                <a:lnTo>
                  <a:pt x="3244451" y="3766585"/>
                </a:lnTo>
                <a:lnTo>
                  <a:pt x="3298899" y="3777014"/>
                </a:lnTo>
                <a:lnTo>
                  <a:pt x="3353238" y="3786812"/>
                </a:lnTo>
                <a:lnTo>
                  <a:pt x="3407459" y="3795984"/>
                </a:lnTo>
                <a:lnTo>
                  <a:pt x="3461555" y="3804530"/>
                </a:lnTo>
                <a:lnTo>
                  <a:pt x="3515517" y="3812454"/>
                </a:lnTo>
                <a:lnTo>
                  <a:pt x="3569337" y="3819758"/>
                </a:lnTo>
                <a:lnTo>
                  <a:pt x="3623008" y="3826445"/>
                </a:lnTo>
                <a:lnTo>
                  <a:pt x="3676521" y="3832516"/>
                </a:lnTo>
                <a:lnTo>
                  <a:pt x="3729868" y="3837975"/>
                </a:lnTo>
                <a:lnTo>
                  <a:pt x="3783041" y="3842824"/>
                </a:lnTo>
                <a:lnTo>
                  <a:pt x="3836032" y="3847066"/>
                </a:lnTo>
                <a:lnTo>
                  <a:pt x="3888834" y="3850702"/>
                </a:lnTo>
                <a:lnTo>
                  <a:pt x="3941437" y="3853736"/>
                </a:lnTo>
                <a:lnTo>
                  <a:pt x="3993834" y="3856170"/>
                </a:lnTo>
                <a:lnTo>
                  <a:pt x="4046017" y="3858006"/>
                </a:lnTo>
                <a:lnTo>
                  <a:pt x="4097978" y="3859247"/>
                </a:lnTo>
                <a:lnTo>
                  <a:pt x="4149708" y="3859896"/>
                </a:lnTo>
                <a:lnTo>
                  <a:pt x="4201201" y="3859954"/>
                </a:lnTo>
                <a:lnTo>
                  <a:pt x="4252446" y="3859425"/>
                </a:lnTo>
                <a:lnTo>
                  <a:pt x="4303438" y="3858311"/>
                </a:lnTo>
                <a:lnTo>
                  <a:pt x="4354166" y="3856613"/>
                </a:lnTo>
                <a:lnTo>
                  <a:pt x="4404625" y="3854336"/>
                </a:lnTo>
                <a:lnTo>
                  <a:pt x="4454804" y="3851481"/>
                </a:lnTo>
                <a:lnTo>
                  <a:pt x="4504697" y="3848051"/>
                </a:lnTo>
                <a:lnTo>
                  <a:pt x="4554295" y="3844048"/>
                </a:lnTo>
                <a:lnTo>
                  <a:pt x="4603590" y="3839474"/>
                </a:lnTo>
                <a:lnTo>
                  <a:pt x="4652575" y="3834333"/>
                </a:lnTo>
                <a:lnTo>
                  <a:pt x="4701240" y="3828627"/>
                </a:lnTo>
                <a:lnTo>
                  <a:pt x="4749579" y="3822357"/>
                </a:lnTo>
                <a:lnTo>
                  <a:pt x="4797582" y="3815528"/>
                </a:lnTo>
                <a:lnTo>
                  <a:pt x="4845242" y="3808140"/>
                </a:lnTo>
                <a:lnTo>
                  <a:pt x="4892552" y="3800197"/>
                </a:lnTo>
                <a:lnTo>
                  <a:pt x="4939501" y="3791701"/>
                </a:lnTo>
                <a:lnTo>
                  <a:pt x="4986084" y="3782655"/>
                </a:lnTo>
                <a:lnTo>
                  <a:pt x="5032291" y="3773061"/>
                </a:lnTo>
                <a:lnTo>
                  <a:pt x="5078115" y="3762922"/>
                </a:lnTo>
                <a:lnTo>
                  <a:pt x="5123548" y="3752239"/>
                </a:lnTo>
                <a:lnTo>
                  <a:pt x="5168580" y="3741016"/>
                </a:lnTo>
                <a:lnTo>
                  <a:pt x="5213206" y="3729255"/>
                </a:lnTo>
                <a:lnTo>
                  <a:pt x="5257415" y="3716959"/>
                </a:lnTo>
                <a:lnTo>
                  <a:pt x="5301201" y="3704129"/>
                </a:lnTo>
                <a:lnTo>
                  <a:pt x="5344556" y="3690769"/>
                </a:lnTo>
                <a:lnTo>
                  <a:pt x="5387470" y="3676881"/>
                </a:lnTo>
                <a:lnTo>
                  <a:pt x="5429936" y="3662467"/>
                </a:lnTo>
                <a:lnTo>
                  <a:pt x="5471947" y="3647530"/>
                </a:lnTo>
                <a:lnTo>
                  <a:pt x="5513494" y="3632073"/>
                </a:lnTo>
                <a:lnTo>
                  <a:pt x="5554568" y="3616097"/>
                </a:lnTo>
                <a:lnTo>
                  <a:pt x="5555467" y="3615732"/>
                </a:lnTo>
                <a:lnTo>
                  <a:pt x="5555467" y="0"/>
                </a:lnTo>
                <a:close/>
              </a:path>
            </a:pathLst>
          </a:custGeom>
          <a:solidFill>
            <a:srgbClr val="C2203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49472" y="1737868"/>
            <a:ext cx="3473450" cy="115824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3000"/>
              </a:lnSpc>
            </a:pPr>
            <a:r>
              <a:rPr dirty="0" sz="2800" spc="-10"/>
              <a:t>MARKET SEGMENTS</a:t>
            </a:r>
            <a:r>
              <a:rPr dirty="0" sz="2800" spc="-95"/>
              <a:t> </a:t>
            </a:r>
            <a:r>
              <a:rPr dirty="0" sz="2800"/>
              <a:t>-  </a:t>
            </a:r>
            <a:r>
              <a:rPr dirty="0" sz="2800" spc="-10"/>
              <a:t>SMALL-TICKET  </a:t>
            </a:r>
            <a:r>
              <a:rPr dirty="0" sz="2800" spc="-15"/>
              <a:t>FINANCING</a:t>
            </a:r>
            <a:endParaRPr sz="2800"/>
          </a:p>
        </p:txBody>
      </p:sp>
      <p:sp>
        <p:nvSpPr>
          <p:cNvPr id="5" name="object 5"/>
          <p:cNvSpPr/>
          <p:nvPr/>
        </p:nvSpPr>
        <p:spPr>
          <a:xfrm>
            <a:off x="675934" y="3135933"/>
            <a:ext cx="2898140" cy="0"/>
          </a:xfrm>
          <a:custGeom>
            <a:avLst/>
            <a:gdLst/>
            <a:ahLst/>
            <a:cxnLst/>
            <a:rect l="l" t="t" r="r" b="b"/>
            <a:pathLst>
              <a:path w="2898140" h="0">
                <a:moveTo>
                  <a:pt x="0" y="0"/>
                </a:moveTo>
                <a:lnTo>
                  <a:pt x="2897845" y="0"/>
                </a:lnTo>
              </a:path>
            </a:pathLst>
          </a:custGeom>
          <a:ln w="15169">
            <a:solidFill>
              <a:srgbClr val="C2203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208931" y="1155700"/>
            <a:ext cx="5671668" cy="37549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091847" y="1155700"/>
            <a:ext cx="2842895" cy="680720"/>
          </a:xfrm>
          <a:custGeom>
            <a:avLst/>
            <a:gdLst/>
            <a:ahLst/>
            <a:cxnLst/>
            <a:rect l="l" t="t" r="r" b="b"/>
            <a:pathLst>
              <a:path w="2842895" h="680719">
                <a:moveTo>
                  <a:pt x="2842812" y="0"/>
                </a:moveTo>
                <a:lnTo>
                  <a:pt x="0" y="0"/>
                </a:lnTo>
                <a:lnTo>
                  <a:pt x="11461" y="15335"/>
                </a:lnTo>
                <a:lnTo>
                  <a:pt x="42399" y="51864"/>
                </a:lnTo>
                <a:lnTo>
                  <a:pt x="74265" y="87563"/>
                </a:lnTo>
                <a:lnTo>
                  <a:pt x="107043" y="122413"/>
                </a:lnTo>
                <a:lnTo>
                  <a:pt x="140712" y="156396"/>
                </a:lnTo>
                <a:lnTo>
                  <a:pt x="175255" y="189492"/>
                </a:lnTo>
                <a:lnTo>
                  <a:pt x="210652" y="221683"/>
                </a:lnTo>
                <a:lnTo>
                  <a:pt x="246886" y="252950"/>
                </a:lnTo>
                <a:lnTo>
                  <a:pt x="283937" y="283275"/>
                </a:lnTo>
                <a:lnTo>
                  <a:pt x="321787" y="312640"/>
                </a:lnTo>
                <a:lnTo>
                  <a:pt x="360417" y="341024"/>
                </a:lnTo>
                <a:lnTo>
                  <a:pt x="399809" y="368411"/>
                </a:lnTo>
                <a:lnTo>
                  <a:pt x="439944" y="394781"/>
                </a:lnTo>
                <a:lnTo>
                  <a:pt x="480803" y="420115"/>
                </a:lnTo>
                <a:lnTo>
                  <a:pt x="522368" y="444395"/>
                </a:lnTo>
                <a:lnTo>
                  <a:pt x="564620" y="467603"/>
                </a:lnTo>
                <a:lnTo>
                  <a:pt x="607540" y="489719"/>
                </a:lnTo>
                <a:lnTo>
                  <a:pt x="651110" y="510725"/>
                </a:lnTo>
                <a:lnTo>
                  <a:pt x="695312" y="530602"/>
                </a:lnTo>
                <a:lnTo>
                  <a:pt x="740126" y="549333"/>
                </a:lnTo>
                <a:lnTo>
                  <a:pt x="785534" y="566897"/>
                </a:lnTo>
                <a:lnTo>
                  <a:pt x="831517" y="583276"/>
                </a:lnTo>
                <a:lnTo>
                  <a:pt x="878057" y="598453"/>
                </a:lnTo>
                <a:lnTo>
                  <a:pt x="925135" y="612407"/>
                </a:lnTo>
                <a:lnTo>
                  <a:pt x="972732" y="625121"/>
                </a:lnTo>
                <a:lnTo>
                  <a:pt x="1020830" y="636576"/>
                </a:lnTo>
                <a:lnTo>
                  <a:pt x="1069410" y="646753"/>
                </a:lnTo>
                <a:lnTo>
                  <a:pt x="1118454" y="655633"/>
                </a:lnTo>
                <a:lnTo>
                  <a:pt x="1167943" y="663199"/>
                </a:lnTo>
                <a:lnTo>
                  <a:pt x="1217857" y="669430"/>
                </a:lnTo>
                <a:lnTo>
                  <a:pt x="1268180" y="674310"/>
                </a:lnTo>
                <a:lnTo>
                  <a:pt x="1318891" y="677818"/>
                </a:lnTo>
                <a:lnTo>
                  <a:pt x="1369973" y="679937"/>
                </a:lnTo>
                <a:lnTo>
                  <a:pt x="1421406" y="680647"/>
                </a:lnTo>
                <a:lnTo>
                  <a:pt x="1472840" y="679937"/>
                </a:lnTo>
                <a:lnTo>
                  <a:pt x="1523921" y="677818"/>
                </a:lnTo>
                <a:lnTo>
                  <a:pt x="1574633" y="674310"/>
                </a:lnTo>
                <a:lnTo>
                  <a:pt x="1624955" y="669430"/>
                </a:lnTo>
                <a:lnTo>
                  <a:pt x="1674870" y="663199"/>
                </a:lnTo>
                <a:lnTo>
                  <a:pt x="1724358" y="655633"/>
                </a:lnTo>
                <a:lnTo>
                  <a:pt x="1773402" y="646753"/>
                </a:lnTo>
                <a:lnTo>
                  <a:pt x="1821982" y="636576"/>
                </a:lnTo>
                <a:lnTo>
                  <a:pt x="1870080" y="625121"/>
                </a:lnTo>
                <a:lnTo>
                  <a:pt x="1917677" y="612407"/>
                </a:lnTo>
                <a:lnTo>
                  <a:pt x="1964755" y="598453"/>
                </a:lnTo>
                <a:lnTo>
                  <a:pt x="2011295" y="583276"/>
                </a:lnTo>
                <a:lnTo>
                  <a:pt x="2057278" y="566897"/>
                </a:lnTo>
                <a:lnTo>
                  <a:pt x="2102686" y="549333"/>
                </a:lnTo>
                <a:lnTo>
                  <a:pt x="2147500" y="530602"/>
                </a:lnTo>
                <a:lnTo>
                  <a:pt x="2191701" y="510725"/>
                </a:lnTo>
                <a:lnTo>
                  <a:pt x="2235272" y="489719"/>
                </a:lnTo>
                <a:lnTo>
                  <a:pt x="2278192" y="467603"/>
                </a:lnTo>
                <a:lnTo>
                  <a:pt x="2320444" y="444395"/>
                </a:lnTo>
                <a:lnTo>
                  <a:pt x="2362009" y="420115"/>
                </a:lnTo>
                <a:lnTo>
                  <a:pt x="2402868" y="394781"/>
                </a:lnTo>
                <a:lnTo>
                  <a:pt x="2443003" y="368411"/>
                </a:lnTo>
                <a:lnTo>
                  <a:pt x="2482395" y="341024"/>
                </a:lnTo>
                <a:lnTo>
                  <a:pt x="2521025" y="312640"/>
                </a:lnTo>
                <a:lnTo>
                  <a:pt x="2558875" y="283275"/>
                </a:lnTo>
                <a:lnTo>
                  <a:pt x="2595926" y="252950"/>
                </a:lnTo>
                <a:lnTo>
                  <a:pt x="2632160" y="221683"/>
                </a:lnTo>
                <a:lnTo>
                  <a:pt x="2667558" y="189492"/>
                </a:lnTo>
                <a:lnTo>
                  <a:pt x="2702100" y="156396"/>
                </a:lnTo>
                <a:lnTo>
                  <a:pt x="2735770" y="122413"/>
                </a:lnTo>
                <a:lnTo>
                  <a:pt x="2768547" y="87563"/>
                </a:lnTo>
                <a:lnTo>
                  <a:pt x="2800414" y="51864"/>
                </a:lnTo>
                <a:lnTo>
                  <a:pt x="2831351" y="15335"/>
                </a:lnTo>
                <a:lnTo>
                  <a:pt x="2842812" y="0"/>
                </a:lnTo>
                <a:close/>
              </a:path>
            </a:pathLst>
          </a:custGeom>
          <a:solidFill>
            <a:srgbClr val="008DA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660923" y="4098036"/>
            <a:ext cx="5057775" cy="17335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1710055">
              <a:lnSpc>
                <a:spcPts val="2180"/>
              </a:lnSpc>
            </a:pPr>
            <a:r>
              <a:rPr dirty="0" sz="1900" u="heavy">
                <a:solidFill>
                  <a:srgbClr val="008DA8"/>
                </a:solidFill>
                <a:latin typeface="Century Gothic"/>
                <a:cs typeface="Century Gothic"/>
              </a:rPr>
              <a:t>Small-Ticket </a:t>
            </a:r>
            <a:r>
              <a:rPr dirty="0" sz="1900" spc="-5">
                <a:solidFill>
                  <a:srgbClr val="008DA8"/>
                </a:solidFill>
                <a:latin typeface="Century Gothic"/>
                <a:cs typeface="Century Gothic"/>
              </a:rPr>
              <a:t>is </a:t>
            </a:r>
            <a:r>
              <a:rPr dirty="0" sz="1900">
                <a:solidFill>
                  <a:srgbClr val="008DA8"/>
                </a:solidFill>
                <a:latin typeface="Century Gothic"/>
                <a:cs typeface="Century Gothic"/>
              </a:rPr>
              <a:t>generally  transactions </a:t>
            </a:r>
            <a:r>
              <a:rPr dirty="0" sz="1900" b="1">
                <a:solidFill>
                  <a:srgbClr val="008DA8"/>
                </a:solidFill>
                <a:latin typeface="Century Gothic"/>
                <a:cs typeface="Century Gothic"/>
              </a:rPr>
              <a:t>under</a:t>
            </a:r>
            <a:r>
              <a:rPr dirty="0" sz="1900" spc="-25" b="1">
                <a:solidFill>
                  <a:srgbClr val="008DA8"/>
                </a:solidFill>
                <a:latin typeface="Century Gothic"/>
                <a:cs typeface="Century Gothic"/>
              </a:rPr>
              <a:t> </a:t>
            </a:r>
            <a:r>
              <a:rPr dirty="0" sz="1900" b="1">
                <a:solidFill>
                  <a:srgbClr val="008DA8"/>
                </a:solidFill>
                <a:latin typeface="Century Gothic"/>
                <a:cs typeface="Century Gothic"/>
              </a:rPr>
              <a:t>$250,000.</a:t>
            </a:r>
            <a:endParaRPr sz="19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2300">
              <a:latin typeface="Times New Roman"/>
              <a:cs typeface="Times New Roman"/>
            </a:endParaRPr>
          </a:p>
          <a:p>
            <a:pPr marL="194310" marR="5080" indent="-181610">
              <a:lnSpc>
                <a:spcPct val="101400"/>
              </a:lnSpc>
              <a:spcBef>
                <a:spcPts val="1400"/>
              </a:spcBef>
              <a:buFont typeface="Arial"/>
              <a:buChar char="•"/>
              <a:tabLst>
                <a:tab pos="194945" algn="l"/>
              </a:tabLst>
            </a:pP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Equipment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includes but </a:t>
            </a:r>
            <a:r>
              <a:rPr dirty="0" sz="1400">
                <a:solidFill>
                  <a:srgbClr val="203864"/>
                </a:solidFill>
                <a:latin typeface="Century Gothic"/>
                <a:cs typeface="Century Gothic"/>
              </a:rPr>
              <a:t>is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not limited </a:t>
            </a:r>
            <a:r>
              <a:rPr dirty="0" sz="1400">
                <a:solidFill>
                  <a:srgbClr val="203864"/>
                </a:solidFill>
                <a:latin typeface="Century Gothic"/>
                <a:cs typeface="Century Gothic"/>
              </a:rPr>
              <a:t>to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computers,  copiers, restaurant </a:t>
            </a: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equipment,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software, transportation  assets, construction and </a:t>
            </a: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medical</a:t>
            </a:r>
            <a:r>
              <a:rPr dirty="0" sz="140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equipment.</a:t>
            </a:r>
            <a:endParaRPr sz="14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800" y="1302003"/>
            <a:ext cx="9701784" cy="53146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666735" y="6008115"/>
            <a:ext cx="2051303" cy="4632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49472" y="1687068"/>
            <a:ext cx="4848860" cy="82804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180"/>
              </a:lnSpc>
            </a:pPr>
            <a:r>
              <a:rPr dirty="0" sz="2800" spc="-10"/>
              <a:t>MARKET</a:t>
            </a:r>
            <a:r>
              <a:rPr dirty="0" sz="2800" spc="-85"/>
              <a:t> </a:t>
            </a:r>
            <a:r>
              <a:rPr dirty="0" sz="2800" spc="-10"/>
              <a:t>SEGMENTS-</a:t>
            </a:r>
            <a:endParaRPr sz="2800"/>
          </a:p>
          <a:p>
            <a:pPr marL="12700">
              <a:lnSpc>
                <a:spcPts val="3180"/>
              </a:lnSpc>
            </a:pPr>
            <a:r>
              <a:rPr dirty="0" sz="2800" spc="-15"/>
              <a:t>MIDDLE-MARKET</a:t>
            </a:r>
            <a:r>
              <a:rPr dirty="0" sz="2800" spc="-30"/>
              <a:t> </a:t>
            </a:r>
            <a:r>
              <a:rPr dirty="0" sz="2800" spc="-15"/>
              <a:t>FINANCING</a:t>
            </a:r>
            <a:endParaRPr sz="2800"/>
          </a:p>
        </p:txBody>
      </p:sp>
      <p:sp>
        <p:nvSpPr>
          <p:cNvPr id="5" name="object 5"/>
          <p:cNvSpPr txBox="1"/>
          <p:nvPr/>
        </p:nvSpPr>
        <p:spPr>
          <a:xfrm>
            <a:off x="660923" y="4450487"/>
            <a:ext cx="6258560" cy="878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4310" marR="5080" indent="-181610">
              <a:lnSpc>
                <a:spcPct val="101000"/>
              </a:lnSpc>
              <a:buFont typeface="Arial"/>
              <a:buChar char="•"/>
              <a:tabLst>
                <a:tab pos="194945" algn="l"/>
              </a:tabLst>
            </a:pP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Type </a:t>
            </a: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of </a:t>
            </a: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Equipment </a:t>
            </a:r>
            <a:r>
              <a:rPr dirty="0" sz="1400">
                <a:solidFill>
                  <a:srgbClr val="203864"/>
                </a:solidFill>
                <a:latin typeface="Century Gothic"/>
                <a:cs typeface="Century Gothic"/>
              </a:rPr>
              <a:t>in </a:t>
            </a: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this </a:t>
            </a: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segment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includes construction </a:t>
            </a: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equipment, 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larger </a:t>
            </a: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medical equipment,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trucks/trailers, manufacturing </a:t>
            </a: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equipment,  computers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and software, </a:t>
            </a: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solar </a:t>
            </a: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equipment,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and </a:t>
            </a: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virtually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any other  </a:t>
            </a: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equipment </a:t>
            </a: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type </a:t>
            </a:r>
            <a:r>
              <a:rPr dirty="0" sz="1400">
                <a:solidFill>
                  <a:srgbClr val="203864"/>
                </a:solidFill>
                <a:latin typeface="Century Gothic"/>
                <a:cs typeface="Century Gothic"/>
              </a:rPr>
              <a:t>in </a:t>
            </a: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this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dollar</a:t>
            </a:r>
            <a:r>
              <a:rPr dirty="0" sz="1400" spc="7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range.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5934" y="2799872"/>
            <a:ext cx="2898140" cy="0"/>
          </a:xfrm>
          <a:custGeom>
            <a:avLst/>
            <a:gdLst/>
            <a:ahLst/>
            <a:cxnLst/>
            <a:rect l="l" t="t" r="r" b="b"/>
            <a:pathLst>
              <a:path w="2898140" h="0">
                <a:moveTo>
                  <a:pt x="0" y="0"/>
                </a:moveTo>
                <a:lnTo>
                  <a:pt x="2897845" y="0"/>
                </a:lnTo>
              </a:path>
            </a:pathLst>
          </a:custGeom>
          <a:ln w="15169">
            <a:solidFill>
              <a:srgbClr val="C2203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60923" y="3422904"/>
            <a:ext cx="8130540" cy="3073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900" u="heavy">
                <a:solidFill>
                  <a:srgbClr val="008DA8"/>
                </a:solidFill>
                <a:latin typeface="Century Gothic"/>
                <a:cs typeface="Century Gothic"/>
              </a:rPr>
              <a:t>Middle-market </a:t>
            </a:r>
            <a:r>
              <a:rPr dirty="0" sz="1900">
                <a:solidFill>
                  <a:srgbClr val="008DA8"/>
                </a:solidFill>
                <a:latin typeface="Century Gothic"/>
                <a:cs typeface="Century Gothic"/>
              </a:rPr>
              <a:t>transactions range between </a:t>
            </a:r>
            <a:r>
              <a:rPr dirty="0" sz="1900" spc="5" b="1">
                <a:solidFill>
                  <a:srgbClr val="008DA8"/>
                </a:solidFill>
                <a:latin typeface="Century Gothic"/>
                <a:cs typeface="Century Gothic"/>
              </a:rPr>
              <a:t>$250,000 </a:t>
            </a:r>
            <a:r>
              <a:rPr dirty="0" sz="1900" b="1">
                <a:solidFill>
                  <a:srgbClr val="008DA8"/>
                </a:solidFill>
                <a:latin typeface="Century Gothic"/>
                <a:cs typeface="Century Gothic"/>
              </a:rPr>
              <a:t>and</a:t>
            </a:r>
            <a:r>
              <a:rPr dirty="0" sz="1900" spc="90" b="1">
                <a:solidFill>
                  <a:srgbClr val="008DA8"/>
                </a:solidFill>
                <a:latin typeface="Century Gothic"/>
                <a:cs typeface="Century Gothic"/>
              </a:rPr>
              <a:t> </a:t>
            </a:r>
            <a:r>
              <a:rPr dirty="0" sz="1900" spc="5" b="1">
                <a:solidFill>
                  <a:srgbClr val="008DA8"/>
                </a:solidFill>
                <a:latin typeface="Century Gothic"/>
                <a:cs typeface="Century Gothic"/>
              </a:rPr>
              <a:t>$5,000,000.</a:t>
            </a:r>
            <a:endParaRPr sz="19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66735" y="6008115"/>
            <a:ext cx="2051303" cy="4632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325132" y="1155700"/>
            <a:ext cx="5555615" cy="3860165"/>
          </a:xfrm>
          <a:custGeom>
            <a:avLst/>
            <a:gdLst/>
            <a:ahLst/>
            <a:cxnLst/>
            <a:rect l="l" t="t" r="r" b="b"/>
            <a:pathLst>
              <a:path w="5555615" h="3860165">
                <a:moveTo>
                  <a:pt x="5555467" y="0"/>
                </a:moveTo>
                <a:lnTo>
                  <a:pt x="241234" y="0"/>
                </a:lnTo>
                <a:lnTo>
                  <a:pt x="238721" y="3988"/>
                </a:lnTo>
                <a:lnTo>
                  <a:pt x="200532" y="69508"/>
                </a:lnTo>
                <a:lnTo>
                  <a:pt x="165424" y="136732"/>
                </a:lnTo>
                <a:lnTo>
                  <a:pt x="133462" y="205641"/>
                </a:lnTo>
                <a:lnTo>
                  <a:pt x="104709" y="276216"/>
                </a:lnTo>
                <a:lnTo>
                  <a:pt x="91557" y="312121"/>
                </a:lnTo>
                <a:lnTo>
                  <a:pt x="79231" y="348435"/>
                </a:lnTo>
                <a:lnTo>
                  <a:pt x="67740" y="385156"/>
                </a:lnTo>
                <a:lnTo>
                  <a:pt x="57131" y="422142"/>
                </a:lnTo>
                <a:lnTo>
                  <a:pt x="47442" y="459248"/>
                </a:lnTo>
                <a:lnTo>
                  <a:pt x="38669" y="496468"/>
                </a:lnTo>
                <a:lnTo>
                  <a:pt x="30805" y="533795"/>
                </a:lnTo>
                <a:lnTo>
                  <a:pt x="17785" y="608746"/>
                </a:lnTo>
                <a:lnTo>
                  <a:pt x="8339" y="684050"/>
                </a:lnTo>
                <a:lnTo>
                  <a:pt x="2425" y="759652"/>
                </a:lnTo>
                <a:lnTo>
                  <a:pt x="0" y="835503"/>
                </a:lnTo>
                <a:lnTo>
                  <a:pt x="82" y="873504"/>
                </a:lnTo>
                <a:lnTo>
                  <a:pt x="2809" y="949628"/>
                </a:lnTo>
                <a:lnTo>
                  <a:pt x="5443" y="987738"/>
                </a:lnTo>
                <a:lnTo>
                  <a:pt x="8917" y="1025870"/>
                </a:lnTo>
                <a:lnTo>
                  <a:pt x="13226" y="1064018"/>
                </a:lnTo>
                <a:lnTo>
                  <a:pt x="18364" y="1102176"/>
                </a:lnTo>
                <a:lnTo>
                  <a:pt x="24327" y="1140338"/>
                </a:lnTo>
                <a:lnTo>
                  <a:pt x="31107" y="1178496"/>
                </a:lnTo>
                <a:lnTo>
                  <a:pt x="38701" y="1216645"/>
                </a:lnTo>
                <a:lnTo>
                  <a:pt x="47103" y="1254777"/>
                </a:lnTo>
                <a:lnTo>
                  <a:pt x="56307" y="1292886"/>
                </a:lnTo>
                <a:lnTo>
                  <a:pt x="66308" y="1330966"/>
                </a:lnTo>
                <a:lnTo>
                  <a:pt x="77101" y="1369011"/>
                </a:lnTo>
                <a:lnTo>
                  <a:pt x="88680" y="1407013"/>
                </a:lnTo>
                <a:lnTo>
                  <a:pt x="101041" y="1444966"/>
                </a:lnTo>
                <a:lnTo>
                  <a:pt x="114177" y="1482864"/>
                </a:lnTo>
                <a:lnTo>
                  <a:pt x="128083" y="1520700"/>
                </a:lnTo>
                <a:lnTo>
                  <a:pt x="142754" y="1558468"/>
                </a:lnTo>
                <a:lnTo>
                  <a:pt x="158185" y="1596161"/>
                </a:lnTo>
                <a:lnTo>
                  <a:pt x="174370" y="1633773"/>
                </a:lnTo>
                <a:lnTo>
                  <a:pt x="191304" y="1671296"/>
                </a:lnTo>
                <a:lnTo>
                  <a:pt x="208981" y="1708726"/>
                </a:lnTo>
                <a:lnTo>
                  <a:pt x="227397" y="1746054"/>
                </a:lnTo>
                <a:lnTo>
                  <a:pt x="246545" y="1783275"/>
                </a:lnTo>
                <a:lnTo>
                  <a:pt x="266420" y="1820382"/>
                </a:lnTo>
                <a:lnTo>
                  <a:pt x="287018" y="1857368"/>
                </a:lnTo>
                <a:lnTo>
                  <a:pt x="308332" y="1894228"/>
                </a:lnTo>
                <a:lnTo>
                  <a:pt x="330358" y="1930954"/>
                </a:lnTo>
                <a:lnTo>
                  <a:pt x="353090" y="1967540"/>
                </a:lnTo>
                <a:lnTo>
                  <a:pt x="376522" y="2003980"/>
                </a:lnTo>
                <a:lnTo>
                  <a:pt x="400649" y="2040266"/>
                </a:lnTo>
                <a:lnTo>
                  <a:pt x="425467" y="2076393"/>
                </a:lnTo>
                <a:lnTo>
                  <a:pt x="450968" y="2112354"/>
                </a:lnTo>
                <a:lnTo>
                  <a:pt x="477149" y="2148143"/>
                </a:lnTo>
                <a:lnTo>
                  <a:pt x="504004" y="2183752"/>
                </a:lnTo>
                <a:lnTo>
                  <a:pt x="531527" y="2219176"/>
                </a:lnTo>
                <a:lnTo>
                  <a:pt x="559713" y="2254408"/>
                </a:lnTo>
                <a:lnTo>
                  <a:pt x="588557" y="2289441"/>
                </a:lnTo>
                <a:lnTo>
                  <a:pt x="618054" y="2324269"/>
                </a:lnTo>
                <a:lnTo>
                  <a:pt x="648197" y="2358886"/>
                </a:lnTo>
                <a:lnTo>
                  <a:pt x="678982" y="2393284"/>
                </a:lnTo>
                <a:lnTo>
                  <a:pt x="710403" y="2427458"/>
                </a:lnTo>
                <a:lnTo>
                  <a:pt x="742455" y="2461400"/>
                </a:lnTo>
                <a:lnTo>
                  <a:pt x="775132" y="2495105"/>
                </a:lnTo>
                <a:lnTo>
                  <a:pt x="808430" y="2528566"/>
                </a:lnTo>
                <a:lnTo>
                  <a:pt x="842342" y="2561776"/>
                </a:lnTo>
                <a:lnTo>
                  <a:pt x="876864" y="2594729"/>
                </a:lnTo>
                <a:lnTo>
                  <a:pt x="911990" y="2627418"/>
                </a:lnTo>
                <a:lnTo>
                  <a:pt x="947715" y="2659837"/>
                </a:lnTo>
                <a:lnTo>
                  <a:pt x="984033" y="2691979"/>
                </a:lnTo>
                <a:lnTo>
                  <a:pt x="1020939" y="2723838"/>
                </a:lnTo>
                <a:lnTo>
                  <a:pt x="1058428" y="2755407"/>
                </a:lnTo>
                <a:lnTo>
                  <a:pt x="1096494" y="2786680"/>
                </a:lnTo>
                <a:lnTo>
                  <a:pt x="1135132" y="2817650"/>
                </a:lnTo>
                <a:lnTo>
                  <a:pt x="1174336" y="2848310"/>
                </a:lnTo>
                <a:lnTo>
                  <a:pt x="1214102" y="2878655"/>
                </a:lnTo>
                <a:lnTo>
                  <a:pt x="1254423" y="2908678"/>
                </a:lnTo>
                <a:lnTo>
                  <a:pt x="1295295" y="2938371"/>
                </a:lnTo>
                <a:lnTo>
                  <a:pt x="1336712" y="2967730"/>
                </a:lnTo>
                <a:lnTo>
                  <a:pt x="1378669" y="2996746"/>
                </a:lnTo>
                <a:lnTo>
                  <a:pt x="1421160" y="3025415"/>
                </a:lnTo>
                <a:lnTo>
                  <a:pt x="1464180" y="3053728"/>
                </a:lnTo>
                <a:lnTo>
                  <a:pt x="1507724" y="3081680"/>
                </a:lnTo>
                <a:lnTo>
                  <a:pt x="1551786" y="3109264"/>
                </a:lnTo>
                <a:lnTo>
                  <a:pt x="1596361" y="3136473"/>
                </a:lnTo>
                <a:lnTo>
                  <a:pt x="1641444" y="3163302"/>
                </a:lnTo>
                <a:lnTo>
                  <a:pt x="1687029" y="3189743"/>
                </a:lnTo>
                <a:lnTo>
                  <a:pt x="1733111" y="3215790"/>
                </a:lnTo>
                <a:lnTo>
                  <a:pt x="1779684" y="3241437"/>
                </a:lnTo>
                <a:lnTo>
                  <a:pt x="1826743" y="3266677"/>
                </a:lnTo>
                <a:lnTo>
                  <a:pt x="1874283" y="3291503"/>
                </a:lnTo>
                <a:lnTo>
                  <a:pt x="1922299" y="3315909"/>
                </a:lnTo>
                <a:lnTo>
                  <a:pt x="1970784" y="3339889"/>
                </a:lnTo>
                <a:lnTo>
                  <a:pt x="2019734" y="3363435"/>
                </a:lnTo>
                <a:lnTo>
                  <a:pt x="2069144" y="3386543"/>
                </a:lnTo>
                <a:lnTo>
                  <a:pt x="2119007" y="3409204"/>
                </a:lnTo>
                <a:lnTo>
                  <a:pt x="2169319" y="3431412"/>
                </a:lnTo>
                <a:lnTo>
                  <a:pt x="2220075" y="3453162"/>
                </a:lnTo>
                <a:lnTo>
                  <a:pt x="2271268" y="3474445"/>
                </a:lnTo>
                <a:lnTo>
                  <a:pt x="2322893" y="3495257"/>
                </a:lnTo>
                <a:lnTo>
                  <a:pt x="2374946" y="3515590"/>
                </a:lnTo>
                <a:lnTo>
                  <a:pt x="2427421" y="3535438"/>
                </a:lnTo>
                <a:lnTo>
                  <a:pt x="2480312" y="3554794"/>
                </a:lnTo>
                <a:lnTo>
                  <a:pt x="2533614" y="3573653"/>
                </a:lnTo>
                <a:lnTo>
                  <a:pt x="2587322" y="3592006"/>
                </a:lnTo>
                <a:lnTo>
                  <a:pt x="2641430" y="3609848"/>
                </a:lnTo>
                <a:lnTo>
                  <a:pt x="2695933" y="3627173"/>
                </a:lnTo>
                <a:lnTo>
                  <a:pt x="2750826" y="3643974"/>
                </a:lnTo>
                <a:lnTo>
                  <a:pt x="2805896" y="3660183"/>
                </a:lnTo>
                <a:lnTo>
                  <a:pt x="2860929" y="3675740"/>
                </a:lnTo>
                <a:lnTo>
                  <a:pt x="2915917" y="3690647"/>
                </a:lnTo>
                <a:lnTo>
                  <a:pt x="2970852" y="3704907"/>
                </a:lnTo>
                <a:lnTo>
                  <a:pt x="3025726" y="3718522"/>
                </a:lnTo>
                <a:lnTo>
                  <a:pt x="3080531" y="3731495"/>
                </a:lnTo>
                <a:lnTo>
                  <a:pt x="3135259" y="3743828"/>
                </a:lnTo>
                <a:lnTo>
                  <a:pt x="3189902" y="3755524"/>
                </a:lnTo>
                <a:lnTo>
                  <a:pt x="3244451" y="3766585"/>
                </a:lnTo>
                <a:lnTo>
                  <a:pt x="3298899" y="3777014"/>
                </a:lnTo>
                <a:lnTo>
                  <a:pt x="3353238" y="3786812"/>
                </a:lnTo>
                <a:lnTo>
                  <a:pt x="3407459" y="3795984"/>
                </a:lnTo>
                <a:lnTo>
                  <a:pt x="3461555" y="3804530"/>
                </a:lnTo>
                <a:lnTo>
                  <a:pt x="3515517" y="3812454"/>
                </a:lnTo>
                <a:lnTo>
                  <a:pt x="3569337" y="3819758"/>
                </a:lnTo>
                <a:lnTo>
                  <a:pt x="3623008" y="3826445"/>
                </a:lnTo>
                <a:lnTo>
                  <a:pt x="3676521" y="3832516"/>
                </a:lnTo>
                <a:lnTo>
                  <a:pt x="3729868" y="3837975"/>
                </a:lnTo>
                <a:lnTo>
                  <a:pt x="3783041" y="3842824"/>
                </a:lnTo>
                <a:lnTo>
                  <a:pt x="3836032" y="3847066"/>
                </a:lnTo>
                <a:lnTo>
                  <a:pt x="3888834" y="3850702"/>
                </a:lnTo>
                <a:lnTo>
                  <a:pt x="3941437" y="3853736"/>
                </a:lnTo>
                <a:lnTo>
                  <a:pt x="3993834" y="3856170"/>
                </a:lnTo>
                <a:lnTo>
                  <a:pt x="4046017" y="3858006"/>
                </a:lnTo>
                <a:lnTo>
                  <a:pt x="4097978" y="3859247"/>
                </a:lnTo>
                <a:lnTo>
                  <a:pt x="4149708" y="3859896"/>
                </a:lnTo>
                <a:lnTo>
                  <a:pt x="4201201" y="3859954"/>
                </a:lnTo>
                <a:lnTo>
                  <a:pt x="4252446" y="3859425"/>
                </a:lnTo>
                <a:lnTo>
                  <a:pt x="4303438" y="3858311"/>
                </a:lnTo>
                <a:lnTo>
                  <a:pt x="4354166" y="3856613"/>
                </a:lnTo>
                <a:lnTo>
                  <a:pt x="4404625" y="3854336"/>
                </a:lnTo>
                <a:lnTo>
                  <a:pt x="4454804" y="3851481"/>
                </a:lnTo>
                <a:lnTo>
                  <a:pt x="4504697" y="3848051"/>
                </a:lnTo>
                <a:lnTo>
                  <a:pt x="4554295" y="3844048"/>
                </a:lnTo>
                <a:lnTo>
                  <a:pt x="4603590" y="3839474"/>
                </a:lnTo>
                <a:lnTo>
                  <a:pt x="4652575" y="3834333"/>
                </a:lnTo>
                <a:lnTo>
                  <a:pt x="4701240" y="3828627"/>
                </a:lnTo>
                <a:lnTo>
                  <a:pt x="4749579" y="3822357"/>
                </a:lnTo>
                <a:lnTo>
                  <a:pt x="4797582" y="3815528"/>
                </a:lnTo>
                <a:lnTo>
                  <a:pt x="4845242" y="3808140"/>
                </a:lnTo>
                <a:lnTo>
                  <a:pt x="4892552" y="3800197"/>
                </a:lnTo>
                <a:lnTo>
                  <a:pt x="4939501" y="3791701"/>
                </a:lnTo>
                <a:lnTo>
                  <a:pt x="4986084" y="3782655"/>
                </a:lnTo>
                <a:lnTo>
                  <a:pt x="5032291" y="3773061"/>
                </a:lnTo>
                <a:lnTo>
                  <a:pt x="5078115" y="3762922"/>
                </a:lnTo>
                <a:lnTo>
                  <a:pt x="5123548" y="3752239"/>
                </a:lnTo>
                <a:lnTo>
                  <a:pt x="5168580" y="3741016"/>
                </a:lnTo>
                <a:lnTo>
                  <a:pt x="5213206" y="3729255"/>
                </a:lnTo>
                <a:lnTo>
                  <a:pt x="5257415" y="3716959"/>
                </a:lnTo>
                <a:lnTo>
                  <a:pt x="5301201" y="3704129"/>
                </a:lnTo>
                <a:lnTo>
                  <a:pt x="5344556" y="3690769"/>
                </a:lnTo>
                <a:lnTo>
                  <a:pt x="5387470" y="3676881"/>
                </a:lnTo>
                <a:lnTo>
                  <a:pt x="5429936" y="3662467"/>
                </a:lnTo>
                <a:lnTo>
                  <a:pt x="5471947" y="3647530"/>
                </a:lnTo>
                <a:lnTo>
                  <a:pt x="5513494" y="3632073"/>
                </a:lnTo>
                <a:lnTo>
                  <a:pt x="5554568" y="3616097"/>
                </a:lnTo>
                <a:lnTo>
                  <a:pt x="5555467" y="3615732"/>
                </a:lnTo>
                <a:lnTo>
                  <a:pt x="5555467" y="0"/>
                </a:lnTo>
                <a:close/>
              </a:path>
            </a:pathLst>
          </a:custGeom>
          <a:solidFill>
            <a:srgbClr val="C2203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49472" y="1737868"/>
            <a:ext cx="3473450" cy="115824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3000"/>
              </a:lnSpc>
            </a:pPr>
            <a:r>
              <a:rPr dirty="0" sz="2800" spc="-10"/>
              <a:t>MARKET SEGMENTS</a:t>
            </a:r>
            <a:r>
              <a:rPr dirty="0" sz="2800" spc="-95"/>
              <a:t> </a:t>
            </a:r>
            <a:r>
              <a:rPr dirty="0" sz="2800"/>
              <a:t>-  </a:t>
            </a:r>
            <a:r>
              <a:rPr dirty="0" sz="2800" spc="-10"/>
              <a:t>BIG-TICKET/LARGE-  TICKET</a:t>
            </a:r>
            <a:r>
              <a:rPr dirty="0" sz="2800" spc="-80"/>
              <a:t> </a:t>
            </a:r>
            <a:r>
              <a:rPr dirty="0" sz="2800" spc="-15"/>
              <a:t>FINANCING</a:t>
            </a:r>
            <a:endParaRPr sz="2800"/>
          </a:p>
        </p:txBody>
      </p:sp>
      <p:sp>
        <p:nvSpPr>
          <p:cNvPr id="5" name="object 5"/>
          <p:cNvSpPr/>
          <p:nvPr/>
        </p:nvSpPr>
        <p:spPr>
          <a:xfrm>
            <a:off x="675934" y="3135933"/>
            <a:ext cx="2898140" cy="0"/>
          </a:xfrm>
          <a:custGeom>
            <a:avLst/>
            <a:gdLst/>
            <a:ahLst/>
            <a:cxnLst/>
            <a:rect l="l" t="t" r="r" b="b"/>
            <a:pathLst>
              <a:path w="2898140" h="0">
                <a:moveTo>
                  <a:pt x="0" y="0"/>
                </a:moveTo>
                <a:lnTo>
                  <a:pt x="2897845" y="0"/>
                </a:lnTo>
              </a:path>
            </a:pathLst>
          </a:custGeom>
          <a:ln w="15169">
            <a:solidFill>
              <a:srgbClr val="C2203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208931" y="1155700"/>
            <a:ext cx="5671668" cy="37549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091847" y="1155700"/>
            <a:ext cx="2842895" cy="680720"/>
          </a:xfrm>
          <a:custGeom>
            <a:avLst/>
            <a:gdLst/>
            <a:ahLst/>
            <a:cxnLst/>
            <a:rect l="l" t="t" r="r" b="b"/>
            <a:pathLst>
              <a:path w="2842895" h="680719">
                <a:moveTo>
                  <a:pt x="2842812" y="0"/>
                </a:moveTo>
                <a:lnTo>
                  <a:pt x="0" y="0"/>
                </a:lnTo>
                <a:lnTo>
                  <a:pt x="11461" y="15335"/>
                </a:lnTo>
                <a:lnTo>
                  <a:pt x="42399" y="51864"/>
                </a:lnTo>
                <a:lnTo>
                  <a:pt x="74265" y="87563"/>
                </a:lnTo>
                <a:lnTo>
                  <a:pt x="107043" y="122413"/>
                </a:lnTo>
                <a:lnTo>
                  <a:pt x="140712" y="156396"/>
                </a:lnTo>
                <a:lnTo>
                  <a:pt x="175255" y="189492"/>
                </a:lnTo>
                <a:lnTo>
                  <a:pt x="210652" y="221683"/>
                </a:lnTo>
                <a:lnTo>
                  <a:pt x="246886" y="252950"/>
                </a:lnTo>
                <a:lnTo>
                  <a:pt x="283937" y="283275"/>
                </a:lnTo>
                <a:lnTo>
                  <a:pt x="321787" y="312640"/>
                </a:lnTo>
                <a:lnTo>
                  <a:pt x="360417" y="341024"/>
                </a:lnTo>
                <a:lnTo>
                  <a:pt x="399809" y="368411"/>
                </a:lnTo>
                <a:lnTo>
                  <a:pt x="439944" y="394781"/>
                </a:lnTo>
                <a:lnTo>
                  <a:pt x="480803" y="420115"/>
                </a:lnTo>
                <a:lnTo>
                  <a:pt x="522368" y="444395"/>
                </a:lnTo>
                <a:lnTo>
                  <a:pt x="564620" y="467603"/>
                </a:lnTo>
                <a:lnTo>
                  <a:pt x="607540" y="489719"/>
                </a:lnTo>
                <a:lnTo>
                  <a:pt x="651110" y="510725"/>
                </a:lnTo>
                <a:lnTo>
                  <a:pt x="695312" y="530602"/>
                </a:lnTo>
                <a:lnTo>
                  <a:pt x="740126" y="549333"/>
                </a:lnTo>
                <a:lnTo>
                  <a:pt x="785534" y="566897"/>
                </a:lnTo>
                <a:lnTo>
                  <a:pt x="831517" y="583276"/>
                </a:lnTo>
                <a:lnTo>
                  <a:pt x="878057" y="598453"/>
                </a:lnTo>
                <a:lnTo>
                  <a:pt x="925135" y="612407"/>
                </a:lnTo>
                <a:lnTo>
                  <a:pt x="972732" y="625121"/>
                </a:lnTo>
                <a:lnTo>
                  <a:pt x="1020830" y="636576"/>
                </a:lnTo>
                <a:lnTo>
                  <a:pt x="1069410" y="646753"/>
                </a:lnTo>
                <a:lnTo>
                  <a:pt x="1118454" y="655633"/>
                </a:lnTo>
                <a:lnTo>
                  <a:pt x="1167943" y="663199"/>
                </a:lnTo>
                <a:lnTo>
                  <a:pt x="1217857" y="669430"/>
                </a:lnTo>
                <a:lnTo>
                  <a:pt x="1268180" y="674310"/>
                </a:lnTo>
                <a:lnTo>
                  <a:pt x="1318891" y="677818"/>
                </a:lnTo>
                <a:lnTo>
                  <a:pt x="1369973" y="679937"/>
                </a:lnTo>
                <a:lnTo>
                  <a:pt x="1421406" y="680647"/>
                </a:lnTo>
                <a:lnTo>
                  <a:pt x="1472840" y="679937"/>
                </a:lnTo>
                <a:lnTo>
                  <a:pt x="1523921" y="677818"/>
                </a:lnTo>
                <a:lnTo>
                  <a:pt x="1574633" y="674310"/>
                </a:lnTo>
                <a:lnTo>
                  <a:pt x="1624955" y="669430"/>
                </a:lnTo>
                <a:lnTo>
                  <a:pt x="1674870" y="663199"/>
                </a:lnTo>
                <a:lnTo>
                  <a:pt x="1724358" y="655633"/>
                </a:lnTo>
                <a:lnTo>
                  <a:pt x="1773402" y="646753"/>
                </a:lnTo>
                <a:lnTo>
                  <a:pt x="1821982" y="636576"/>
                </a:lnTo>
                <a:lnTo>
                  <a:pt x="1870080" y="625121"/>
                </a:lnTo>
                <a:lnTo>
                  <a:pt x="1917677" y="612407"/>
                </a:lnTo>
                <a:lnTo>
                  <a:pt x="1964755" y="598453"/>
                </a:lnTo>
                <a:lnTo>
                  <a:pt x="2011295" y="583276"/>
                </a:lnTo>
                <a:lnTo>
                  <a:pt x="2057278" y="566897"/>
                </a:lnTo>
                <a:lnTo>
                  <a:pt x="2102686" y="549333"/>
                </a:lnTo>
                <a:lnTo>
                  <a:pt x="2147500" y="530602"/>
                </a:lnTo>
                <a:lnTo>
                  <a:pt x="2191701" y="510725"/>
                </a:lnTo>
                <a:lnTo>
                  <a:pt x="2235272" y="489719"/>
                </a:lnTo>
                <a:lnTo>
                  <a:pt x="2278192" y="467603"/>
                </a:lnTo>
                <a:lnTo>
                  <a:pt x="2320444" y="444395"/>
                </a:lnTo>
                <a:lnTo>
                  <a:pt x="2362009" y="420115"/>
                </a:lnTo>
                <a:lnTo>
                  <a:pt x="2402868" y="394781"/>
                </a:lnTo>
                <a:lnTo>
                  <a:pt x="2443003" y="368411"/>
                </a:lnTo>
                <a:lnTo>
                  <a:pt x="2482395" y="341024"/>
                </a:lnTo>
                <a:lnTo>
                  <a:pt x="2521025" y="312640"/>
                </a:lnTo>
                <a:lnTo>
                  <a:pt x="2558875" y="283275"/>
                </a:lnTo>
                <a:lnTo>
                  <a:pt x="2595926" y="252950"/>
                </a:lnTo>
                <a:lnTo>
                  <a:pt x="2632160" y="221683"/>
                </a:lnTo>
                <a:lnTo>
                  <a:pt x="2667558" y="189492"/>
                </a:lnTo>
                <a:lnTo>
                  <a:pt x="2702100" y="156396"/>
                </a:lnTo>
                <a:lnTo>
                  <a:pt x="2735770" y="122413"/>
                </a:lnTo>
                <a:lnTo>
                  <a:pt x="2768547" y="87563"/>
                </a:lnTo>
                <a:lnTo>
                  <a:pt x="2800414" y="51864"/>
                </a:lnTo>
                <a:lnTo>
                  <a:pt x="2831351" y="15335"/>
                </a:lnTo>
                <a:lnTo>
                  <a:pt x="2842812" y="0"/>
                </a:lnTo>
                <a:close/>
              </a:path>
            </a:pathLst>
          </a:custGeom>
          <a:solidFill>
            <a:srgbClr val="008DA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660923" y="3929009"/>
            <a:ext cx="4989195" cy="21189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2131060">
              <a:lnSpc>
                <a:spcPct val="98900"/>
              </a:lnSpc>
            </a:pPr>
            <a:r>
              <a:rPr dirty="0" sz="1900" u="heavy">
                <a:solidFill>
                  <a:srgbClr val="008DA8"/>
                </a:solidFill>
                <a:latin typeface="Century Gothic"/>
                <a:cs typeface="Century Gothic"/>
              </a:rPr>
              <a:t>Big-Ticket/Large-Ticket </a:t>
            </a:r>
            <a:r>
              <a:rPr dirty="0" sz="1900" spc="-5">
                <a:solidFill>
                  <a:srgbClr val="008DA8"/>
                </a:solidFill>
                <a:latin typeface="Century Gothic"/>
                <a:cs typeface="Century Gothic"/>
              </a:rPr>
              <a:t>is  </a:t>
            </a:r>
            <a:r>
              <a:rPr dirty="0" sz="1900">
                <a:solidFill>
                  <a:srgbClr val="008DA8"/>
                </a:solidFill>
                <a:latin typeface="Century Gothic"/>
                <a:cs typeface="Century Gothic"/>
              </a:rPr>
              <a:t>financing that usually  exceeds</a:t>
            </a:r>
            <a:r>
              <a:rPr dirty="0" sz="1900" spc="-30">
                <a:solidFill>
                  <a:srgbClr val="008DA8"/>
                </a:solidFill>
                <a:latin typeface="Century Gothic"/>
                <a:cs typeface="Century Gothic"/>
              </a:rPr>
              <a:t> </a:t>
            </a:r>
            <a:r>
              <a:rPr dirty="0" sz="1900" spc="5" b="1">
                <a:solidFill>
                  <a:srgbClr val="008DA8"/>
                </a:solidFill>
                <a:latin typeface="Century Gothic"/>
                <a:cs typeface="Century Gothic"/>
              </a:rPr>
              <a:t>$5,000,000.</a:t>
            </a:r>
            <a:endParaRPr sz="19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550">
              <a:latin typeface="Times New Roman"/>
              <a:cs typeface="Times New Roman"/>
            </a:endParaRPr>
          </a:p>
          <a:p>
            <a:pPr marL="194310" marR="5080" indent="-181610">
              <a:lnSpc>
                <a:spcPct val="101400"/>
              </a:lnSpc>
              <a:buFont typeface="Arial"/>
              <a:buChar char="•"/>
              <a:tabLst>
                <a:tab pos="194945" algn="l"/>
              </a:tabLst>
            </a:pP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Equipment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financed includes </a:t>
            </a: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energy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projects, </a:t>
            </a: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railroad  </a:t>
            </a: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equipment,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commercial and corporate </a:t>
            </a: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jets,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vessels,  other transportation </a:t>
            </a: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equipment,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and </a:t>
            </a: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large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mining, </a:t>
            </a: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oil 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and gas</a:t>
            </a:r>
            <a:r>
              <a:rPr dirty="0" sz="1400" spc="-3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exploration.</a:t>
            </a:r>
            <a:endParaRPr sz="14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800" y="1302003"/>
            <a:ext cx="9701784" cy="53146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666735" y="6008115"/>
            <a:ext cx="2051303" cy="4632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49473" y="1675892"/>
            <a:ext cx="4581525" cy="508634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0">
                <a:solidFill>
                  <a:srgbClr val="203864"/>
                </a:solidFill>
              </a:rPr>
              <a:t>WHO ARE THE</a:t>
            </a:r>
            <a:r>
              <a:rPr dirty="0" spc="-75">
                <a:solidFill>
                  <a:srgbClr val="203864"/>
                </a:solidFill>
              </a:rPr>
              <a:t> </a:t>
            </a:r>
            <a:r>
              <a:rPr dirty="0" spc="-15">
                <a:solidFill>
                  <a:srgbClr val="203864"/>
                </a:solidFill>
              </a:rPr>
              <a:t>PLAYERS?</a:t>
            </a:r>
          </a:p>
        </p:txBody>
      </p:sp>
      <p:sp>
        <p:nvSpPr>
          <p:cNvPr id="5" name="object 5"/>
          <p:cNvSpPr/>
          <p:nvPr/>
        </p:nvSpPr>
        <p:spPr>
          <a:xfrm>
            <a:off x="490361" y="2835440"/>
            <a:ext cx="2030095" cy="2054860"/>
          </a:xfrm>
          <a:custGeom>
            <a:avLst/>
            <a:gdLst/>
            <a:ahLst/>
            <a:cxnLst/>
            <a:rect l="l" t="t" r="r" b="b"/>
            <a:pathLst>
              <a:path w="2030095" h="2054860">
                <a:moveTo>
                  <a:pt x="1014984" y="0"/>
                </a:moveTo>
                <a:lnTo>
                  <a:pt x="967204" y="1117"/>
                </a:lnTo>
                <a:lnTo>
                  <a:pt x="919992" y="4439"/>
                </a:lnTo>
                <a:lnTo>
                  <a:pt x="873398" y="9913"/>
                </a:lnTo>
                <a:lnTo>
                  <a:pt x="827470" y="17493"/>
                </a:lnTo>
                <a:lnTo>
                  <a:pt x="782257" y="27127"/>
                </a:lnTo>
                <a:lnTo>
                  <a:pt x="737808" y="38767"/>
                </a:lnTo>
                <a:lnTo>
                  <a:pt x="694170" y="52364"/>
                </a:lnTo>
                <a:lnTo>
                  <a:pt x="651394" y="67868"/>
                </a:lnTo>
                <a:lnTo>
                  <a:pt x="609527" y="85230"/>
                </a:lnTo>
                <a:lnTo>
                  <a:pt x="568619" y="104400"/>
                </a:lnTo>
                <a:lnTo>
                  <a:pt x="528719" y="125329"/>
                </a:lnTo>
                <a:lnTo>
                  <a:pt x="489874" y="147969"/>
                </a:lnTo>
                <a:lnTo>
                  <a:pt x="452134" y="172268"/>
                </a:lnTo>
                <a:lnTo>
                  <a:pt x="415547" y="198179"/>
                </a:lnTo>
                <a:lnTo>
                  <a:pt x="380163" y="225652"/>
                </a:lnTo>
                <a:lnTo>
                  <a:pt x="346030" y="254638"/>
                </a:lnTo>
                <a:lnTo>
                  <a:pt x="313196" y="285086"/>
                </a:lnTo>
                <a:lnTo>
                  <a:pt x="281710" y="316949"/>
                </a:lnTo>
                <a:lnTo>
                  <a:pt x="251622" y="350176"/>
                </a:lnTo>
                <a:lnTo>
                  <a:pt x="222980" y="384719"/>
                </a:lnTo>
                <a:lnTo>
                  <a:pt x="195833" y="420527"/>
                </a:lnTo>
                <a:lnTo>
                  <a:pt x="170228" y="457552"/>
                </a:lnTo>
                <a:lnTo>
                  <a:pt x="146216" y="495744"/>
                </a:lnTo>
                <a:lnTo>
                  <a:pt x="123845" y="535055"/>
                </a:lnTo>
                <a:lnTo>
                  <a:pt x="103164" y="575434"/>
                </a:lnTo>
                <a:lnTo>
                  <a:pt x="84220" y="616832"/>
                </a:lnTo>
                <a:lnTo>
                  <a:pt x="67064" y="659200"/>
                </a:lnTo>
                <a:lnTo>
                  <a:pt x="51744" y="702489"/>
                </a:lnTo>
                <a:lnTo>
                  <a:pt x="38308" y="746650"/>
                </a:lnTo>
                <a:lnTo>
                  <a:pt x="26806" y="791632"/>
                </a:lnTo>
                <a:lnTo>
                  <a:pt x="17286" y="837387"/>
                </a:lnTo>
                <a:lnTo>
                  <a:pt x="9796" y="883865"/>
                </a:lnTo>
                <a:lnTo>
                  <a:pt x="4386" y="931018"/>
                </a:lnTo>
                <a:lnTo>
                  <a:pt x="1104" y="978795"/>
                </a:lnTo>
                <a:lnTo>
                  <a:pt x="0" y="1027148"/>
                </a:lnTo>
                <a:lnTo>
                  <a:pt x="1104" y="1075500"/>
                </a:lnTo>
                <a:lnTo>
                  <a:pt x="4386" y="1123277"/>
                </a:lnTo>
                <a:lnTo>
                  <a:pt x="9796" y="1170430"/>
                </a:lnTo>
                <a:lnTo>
                  <a:pt x="17286" y="1216908"/>
                </a:lnTo>
                <a:lnTo>
                  <a:pt x="26806" y="1262663"/>
                </a:lnTo>
                <a:lnTo>
                  <a:pt x="38308" y="1307645"/>
                </a:lnTo>
                <a:lnTo>
                  <a:pt x="51744" y="1351805"/>
                </a:lnTo>
                <a:lnTo>
                  <a:pt x="67064" y="1395094"/>
                </a:lnTo>
                <a:lnTo>
                  <a:pt x="84220" y="1437463"/>
                </a:lnTo>
                <a:lnTo>
                  <a:pt x="103164" y="1478861"/>
                </a:lnTo>
                <a:lnTo>
                  <a:pt x="123845" y="1519240"/>
                </a:lnTo>
                <a:lnTo>
                  <a:pt x="146216" y="1558550"/>
                </a:lnTo>
                <a:lnTo>
                  <a:pt x="170228" y="1596742"/>
                </a:lnTo>
                <a:lnTo>
                  <a:pt x="195833" y="1633767"/>
                </a:lnTo>
                <a:lnTo>
                  <a:pt x="222980" y="1669576"/>
                </a:lnTo>
                <a:lnTo>
                  <a:pt x="251622" y="1704118"/>
                </a:lnTo>
                <a:lnTo>
                  <a:pt x="281710" y="1737346"/>
                </a:lnTo>
                <a:lnTo>
                  <a:pt x="313196" y="1769208"/>
                </a:lnTo>
                <a:lnTo>
                  <a:pt x="346030" y="1799657"/>
                </a:lnTo>
                <a:lnTo>
                  <a:pt x="380163" y="1828642"/>
                </a:lnTo>
                <a:lnTo>
                  <a:pt x="415547" y="1856115"/>
                </a:lnTo>
                <a:lnTo>
                  <a:pt x="452134" y="1882026"/>
                </a:lnTo>
                <a:lnTo>
                  <a:pt x="489874" y="1906326"/>
                </a:lnTo>
                <a:lnTo>
                  <a:pt x="528719" y="1928966"/>
                </a:lnTo>
                <a:lnTo>
                  <a:pt x="568619" y="1949895"/>
                </a:lnTo>
                <a:lnTo>
                  <a:pt x="609527" y="1969065"/>
                </a:lnTo>
                <a:lnTo>
                  <a:pt x="651394" y="1986427"/>
                </a:lnTo>
                <a:lnTo>
                  <a:pt x="694170" y="2001931"/>
                </a:lnTo>
                <a:lnTo>
                  <a:pt x="737808" y="2015528"/>
                </a:lnTo>
                <a:lnTo>
                  <a:pt x="782257" y="2027168"/>
                </a:lnTo>
                <a:lnTo>
                  <a:pt x="827470" y="2036802"/>
                </a:lnTo>
                <a:lnTo>
                  <a:pt x="873398" y="2044382"/>
                </a:lnTo>
                <a:lnTo>
                  <a:pt x="919992" y="2049857"/>
                </a:lnTo>
                <a:lnTo>
                  <a:pt x="967204" y="2053178"/>
                </a:lnTo>
                <a:lnTo>
                  <a:pt x="1014984" y="2054296"/>
                </a:lnTo>
                <a:lnTo>
                  <a:pt x="1062764" y="2053178"/>
                </a:lnTo>
                <a:lnTo>
                  <a:pt x="1109975" y="2049857"/>
                </a:lnTo>
                <a:lnTo>
                  <a:pt x="1156569" y="2044382"/>
                </a:lnTo>
                <a:lnTo>
                  <a:pt x="1202498" y="2036802"/>
                </a:lnTo>
                <a:lnTo>
                  <a:pt x="1247711" y="2027168"/>
                </a:lnTo>
                <a:lnTo>
                  <a:pt x="1292160" y="2015528"/>
                </a:lnTo>
                <a:lnTo>
                  <a:pt x="1335798" y="2001931"/>
                </a:lnTo>
                <a:lnTo>
                  <a:pt x="1378574" y="1986427"/>
                </a:lnTo>
                <a:lnTo>
                  <a:pt x="1420441" y="1969065"/>
                </a:lnTo>
                <a:lnTo>
                  <a:pt x="1461349" y="1949895"/>
                </a:lnTo>
                <a:lnTo>
                  <a:pt x="1501250" y="1928966"/>
                </a:lnTo>
                <a:lnTo>
                  <a:pt x="1540094" y="1906326"/>
                </a:lnTo>
                <a:lnTo>
                  <a:pt x="1577835" y="1882026"/>
                </a:lnTo>
                <a:lnTo>
                  <a:pt x="1614421" y="1856115"/>
                </a:lnTo>
                <a:lnTo>
                  <a:pt x="1649806" y="1828642"/>
                </a:lnTo>
                <a:lnTo>
                  <a:pt x="1683939" y="1799657"/>
                </a:lnTo>
                <a:lnTo>
                  <a:pt x="1716773" y="1769208"/>
                </a:lnTo>
                <a:lnTo>
                  <a:pt x="1748258" y="1737346"/>
                </a:lnTo>
                <a:lnTo>
                  <a:pt x="1778346" y="1704118"/>
                </a:lnTo>
                <a:lnTo>
                  <a:pt x="1806988" y="1669576"/>
                </a:lnTo>
                <a:lnTo>
                  <a:pt x="1834136" y="1633767"/>
                </a:lnTo>
                <a:lnTo>
                  <a:pt x="1859740" y="1596742"/>
                </a:lnTo>
                <a:lnTo>
                  <a:pt x="1883752" y="1558550"/>
                </a:lnTo>
                <a:lnTo>
                  <a:pt x="1906123" y="1519240"/>
                </a:lnTo>
                <a:lnTo>
                  <a:pt x="1926805" y="1478861"/>
                </a:lnTo>
                <a:lnTo>
                  <a:pt x="1945748" y="1437463"/>
                </a:lnTo>
                <a:lnTo>
                  <a:pt x="1962904" y="1395094"/>
                </a:lnTo>
                <a:lnTo>
                  <a:pt x="1978224" y="1351805"/>
                </a:lnTo>
                <a:lnTo>
                  <a:pt x="1991660" y="1307645"/>
                </a:lnTo>
                <a:lnTo>
                  <a:pt x="2003163" y="1262663"/>
                </a:lnTo>
                <a:lnTo>
                  <a:pt x="2012683" y="1216908"/>
                </a:lnTo>
                <a:lnTo>
                  <a:pt x="2020172" y="1170430"/>
                </a:lnTo>
                <a:lnTo>
                  <a:pt x="2025583" y="1123277"/>
                </a:lnTo>
                <a:lnTo>
                  <a:pt x="2028864" y="1075500"/>
                </a:lnTo>
                <a:lnTo>
                  <a:pt x="2029969" y="1027148"/>
                </a:lnTo>
                <a:lnTo>
                  <a:pt x="2028864" y="978795"/>
                </a:lnTo>
                <a:lnTo>
                  <a:pt x="2025583" y="931018"/>
                </a:lnTo>
                <a:lnTo>
                  <a:pt x="2020172" y="883865"/>
                </a:lnTo>
                <a:lnTo>
                  <a:pt x="2012683" y="837387"/>
                </a:lnTo>
                <a:lnTo>
                  <a:pt x="2003163" y="791632"/>
                </a:lnTo>
                <a:lnTo>
                  <a:pt x="1991660" y="746650"/>
                </a:lnTo>
                <a:lnTo>
                  <a:pt x="1978224" y="702489"/>
                </a:lnTo>
                <a:lnTo>
                  <a:pt x="1962904" y="659200"/>
                </a:lnTo>
                <a:lnTo>
                  <a:pt x="1945748" y="616832"/>
                </a:lnTo>
                <a:lnTo>
                  <a:pt x="1926805" y="575434"/>
                </a:lnTo>
                <a:lnTo>
                  <a:pt x="1906123" y="535055"/>
                </a:lnTo>
                <a:lnTo>
                  <a:pt x="1883752" y="495744"/>
                </a:lnTo>
                <a:lnTo>
                  <a:pt x="1859740" y="457552"/>
                </a:lnTo>
                <a:lnTo>
                  <a:pt x="1834136" y="420527"/>
                </a:lnTo>
                <a:lnTo>
                  <a:pt x="1806988" y="384719"/>
                </a:lnTo>
                <a:lnTo>
                  <a:pt x="1778346" y="350176"/>
                </a:lnTo>
                <a:lnTo>
                  <a:pt x="1748258" y="316949"/>
                </a:lnTo>
                <a:lnTo>
                  <a:pt x="1716773" y="285086"/>
                </a:lnTo>
                <a:lnTo>
                  <a:pt x="1683939" y="254638"/>
                </a:lnTo>
                <a:lnTo>
                  <a:pt x="1649806" y="225652"/>
                </a:lnTo>
                <a:lnTo>
                  <a:pt x="1614421" y="198179"/>
                </a:lnTo>
                <a:lnTo>
                  <a:pt x="1577835" y="172268"/>
                </a:lnTo>
                <a:lnTo>
                  <a:pt x="1540094" y="147969"/>
                </a:lnTo>
                <a:lnTo>
                  <a:pt x="1501250" y="125329"/>
                </a:lnTo>
                <a:lnTo>
                  <a:pt x="1461349" y="104400"/>
                </a:lnTo>
                <a:lnTo>
                  <a:pt x="1420441" y="85230"/>
                </a:lnTo>
                <a:lnTo>
                  <a:pt x="1378574" y="67868"/>
                </a:lnTo>
                <a:lnTo>
                  <a:pt x="1335798" y="52364"/>
                </a:lnTo>
                <a:lnTo>
                  <a:pt x="1292160" y="38767"/>
                </a:lnTo>
                <a:lnTo>
                  <a:pt x="1247711" y="27127"/>
                </a:lnTo>
                <a:lnTo>
                  <a:pt x="1202498" y="17493"/>
                </a:lnTo>
                <a:lnTo>
                  <a:pt x="1156569" y="9913"/>
                </a:lnTo>
                <a:lnTo>
                  <a:pt x="1109975" y="4439"/>
                </a:lnTo>
                <a:lnTo>
                  <a:pt x="1062764" y="1117"/>
                </a:lnTo>
                <a:lnTo>
                  <a:pt x="10149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90361" y="2835440"/>
            <a:ext cx="2030095" cy="2054860"/>
          </a:xfrm>
          <a:custGeom>
            <a:avLst/>
            <a:gdLst/>
            <a:ahLst/>
            <a:cxnLst/>
            <a:rect l="l" t="t" r="r" b="b"/>
            <a:pathLst>
              <a:path w="2030095" h="2054860">
                <a:moveTo>
                  <a:pt x="0" y="1027148"/>
                </a:moveTo>
                <a:lnTo>
                  <a:pt x="1104" y="978795"/>
                </a:lnTo>
                <a:lnTo>
                  <a:pt x="4386" y="931018"/>
                </a:lnTo>
                <a:lnTo>
                  <a:pt x="9796" y="883865"/>
                </a:lnTo>
                <a:lnTo>
                  <a:pt x="17286" y="837387"/>
                </a:lnTo>
                <a:lnTo>
                  <a:pt x="26806" y="791632"/>
                </a:lnTo>
                <a:lnTo>
                  <a:pt x="38308" y="746650"/>
                </a:lnTo>
                <a:lnTo>
                  <a:pt x="51744" y="702489"/>
                </a:lnTo>
                <a:lnTo>
                  <a:pt x="67064" y="659200"/>
                </a:lnTo>
                <a:lnTo>
                  <a:pt x="84220" y="616832"/>
                </a:lnTo>
                <a:lnTo>
                  <a:pt x="103164" y="575434"/>
                </a:lnTo>
                <a:lnTo>
                  <a:pt x="123845" y="535055"/>
                </a:lnTo>
                <a:lnTo>
                  <a:pt x="146216" y="495745"/>
                </a:lnTo>
                <a:lnTo>
                  <a:pt x="170228" y="457552"/>
                </a:lnTo>
                <a:lnTo>
                  <a:pt x="195833" y="420527"/>
                </a:lnTo>
                <a:lnTo>
                  <a:pt x="222980" y="384719"/>
                </a:lnTo>
                <a:lnTo>
                  <a:pt x="251622" y="350176"/>
                </a:lnTo>
                <a:lnTo>
                  <a:pt x="281711" y="316949"/>
                </a:lnTo>
                <a:lnTo>
                  <a:pt x="313196" y="285087"/>
                </a:lnTo>
                <a:lnTo>
                  <a:pt x="346030" y="254638"/>
                </a:lnTo>
                <a:lnTo>
                  <a:pt x="380163" y="225652"/>
                </a:lnTo>
                <a:lnTo>
                  <a:pt x="415547" y="198179"/>
                </a:lnTo>
                <a:lnTo>
                  <a:pt x="452134" y="172268"/>
                </a:lnTo>
                <a:lnTo>
                  <a:pt x="489874" y="147969"/>
                </a:lnTo>
                <a:lnTo>
                  <a:pt x="528719" y="125329"/>
                </a:lnTo>
                <a:lnTo>
                  <a:pt x="568619" y="104400"/>
                </a:lnTo>
                <a:lnTo>
                  <a:pt x="609527" y="85230"/>
                </a:lnTo>
                <a:lnTo>
                  <a:pt x="651394" y="67868"/>
                </a:lnTo>
                <a:lnTo>
                  <a:pt x="694170" y="52364"/>
                </a:lnTo>
                <a:lnTo>
                  <a:pt x="737808" y="38767"/>
                </a:lnTo>
                <a:lnTo>
                  <a:pt x="782257" y="27127"/>
                </a:lnTo>
                <a:lnTo>
                  <a:pt x="827470" y="17493"/>
                </a:lnTo>
                <a:lnTo>
                  <a:pt x="873398" y="9913"/>
                </a:lnTo>
                <a:lnTo>
                  <a:pt x="919992" y="4439"/>
                </a:lnTo>
                <a:lnTo>
                  <a:pt x="967204" y="1117"/>
                </a:lnTo>
                <a:lnTo>
                  <a:pt x="1014984" y="0"/>
                </a:lnTo>
                <a:lnTo>
                  <a:pt x="1062764" y="1117"/>
                </a:lnTo>
                <a:lnTo>
                  <a:pt x="1109975" y="4439"/>
                </a:lnTo>
                <a:lnTo>
                  <a:pt x="1156569" y="9913"/>
                </a:lnTo>
                <a:lnTo>
                  <a:pt x="1202497" y="17493"/>
                </a:lnTo>
                <a:lnTo>
                  <a:pt x="1247711" y="27127"/>
                </a:lnTo>
                <a:lnTo>
                  <a:pt x="1292160" y="38767"/>
                </a:lnTo>
                <a:lnTo>
                  <a:pt x="1335798" y="52364"/>
                </a:lnTo>
                <a:lnTo>
                  <a:pt x="1378574" y="67868"/>
                </a:lnTo>
                <a:lnTo>
                  <a:pt x="1420441" y="85230"/>
                </a:lnTo>
                <a:lnTo>
                  <a:pt x="1461349" y="104400"/>
                </a:lnTo>
                <a:lnTo>
                  <a:pt x="1501249" y="125329"/>
                </a:lnTo>
                <a:lnTo>
                  <a:pt x="1540094" y="147969"/>
                </a:lnTo>
                <a:lnTo>
                  <a:pt x="1577834" y="172268"/>
                </a:lnTo>
                <a:lnTo>
                  <a:pt x="1614421" y="198179"/>
                </a:lnTo>
                <a:lnTo>
                  <a:pt x="1649805" y="225652"/>
                </a:lnTo>
                <a:lnTo>
                  <a:pt x="1683939" y="254638"/>
                </a:lnTo>
                <a:lnTo>
                  <a:pt x="1716773" y="285087"/>
                </a:lnTo>
                <a:lnTo>
                  <a:pt x="1748258" y="316949"/>
                </a:lnTo>
                <a:lnTo>
                  <a:pt x="1778346" y="350176"/>
                </a:lnTo>
                <a:lnTo>
                  <a:pt x="1806988" y="384719"/>
                </a:lnTo>
                <a:lnTo>
                  <a:pt x="1834136" y="420527"/>
                </a:lnTo>
                <a:lnTo>
                  <a:pt x="1859740" y="457552"/>
                </a:lnTo>
                <a:lnTo>
                  <a:pt x="1883752" y="495745"/>
                </a:lnTo>
                <a:lnTo>
                  <a:pt x="1906123" y="535055"/>
                </a:lnTo>
                <a:lnTo>
                  <a:pt x="1926805" y="575434"/>
                </a:lnTo>
                <a:lnTo>
                  <a:pt x="1945748" y="616832"/>
                </a:lnTo>
                <a:lnTo>
                  <a:pt x="1962904" y="659200"/>
                </a:lnTo>
                <a:lnTo>
                  <a:pt x="1978224" y="702489"/>
                </a:lnTo>
                <a:lnTo>
                  <a:pt x="1991660" y="746650"/>
                </a:lnTo>
                <a:lnTo>
                  <a:pt x="2003162" y="791632"/>
                </a:lnTo>
                <a:lnTo>
                  <a:pt x="2012683" y="837387"/>
                </a:lnTo>
                <a:lnTo>
                  <a:pt x="2020172" y="883865"/>
                </a:lnTo>
                <a:lnTo>
                  <a:pt x="2025582" y="931018"/>
                </a:lnTo>
                <a:lnTo>
                  <a:pt x="2028864" y="978795"/>
                </a:lnTo>
                <a:lnTo>
                  <a:pt x="2029969" y="1027148"/>
                </a:lnTo>
                <a:lnTo>
                  <a:pt x="2028864" y="1075500"/>
                </a:lnTo>
                <a:lnTo>
                  <a:pt x="2025582" y="1123277"/>
                </a:lnTo>
                <a:lnTo>
                  <a:pt x="2020172" y="1170430"/>
                </a:lnTo>
                <a:lnTo>
                  <a:pt x="2012683" y="1216908"/>
                </a:lnTo>
                <a:lnTo>
                  <a:pt x="2003162" y="1262663"/>
                </a:lnTo>
                <a:lnTo>
                  <a:pt x="1991660" y="1307645"/>
                </a:lnTo>
                <a:lnTo>
                  <a:pt x="1978224" y="1351806"/>
                </a:lnTo>
                <a:lnTo>
                  <a:pt x="1962904" y="1395095"/>
                </a:lnTo>
                <a:lnTo>
                  <a:pt x="1945748" y="1437463"/>
                </a:lnTo>
                <a:lnTo>
                  <a:pt x="1926805" y="1478861"/>
                </a:lnTo>
                <a:lnTo>
                  <a:pt x="1906123" y="1519240"/>
                </a:lnTo>
                <a:lnTo>
                  <a:pt x="1883752" y="1558550"/>
                </a:lnTo>
                <a:lnTo>
                  <a:pt x="1859740" y="1596742"/>
                </a:lnTo>
                <a:lnTo>
                  <a:pt x="1834136" y="1633768"/>
                </a:lnTo>
                <a:lnTo>
                  <a:pt x="1806988" y="1669576"/>
                </a:lnTo>
                <a:lnTo>
                  <a:pt x="1778346" y="1704118"/>
                </a:lnTo>
                <a:lnTo>
                  <a:pt x="1748258" y="1737346"/>
                </a:lnTo>
                <a:lnTo>
                  <a:pt x="1716773" y="1769208"/>
                </a:lnTo>
                <a:lnTo>
                  <a:pt x="1683939" y="1799657"/>
                </a:lnTo>
                <a:lnTo>
                  <a:pt x="1649805" y="1828642"/>
                </a:lnTo>
                <a:lnTo>
                  <a:pt x="1614421" y="1856115"/>
                </a:lnTo>
                <a:lnTo>
                  <a:pt x="1577834" y="1882026"/>
                </a:lnTo>
                <a:lnTo>
                  <a:pt x="1540094" y="1906326"/>
                </a:lnTo>
                <a:lnTo>
                  <a:pt x="1501249" y="1928965"/>
                </a:lnTo>
                <a:lnTo>
                  <a:pt x="1461349" y="1949895"/>
                </a:lnTo>
                <a:lnTo>
                  <a:pt x="1420441" y="1969065"/>
                </a:lnTo>
                <a:lnTo>
                  <a:pt x="1378574" y="1986427"/>
                </a:lnTo>
                <a:lnTo>
                  <a:pt x="1335798" y="2001930"/>
                </a:lnTo>
                <a:lnTo>
                  <a:pt x="1292160" y="2015527"/>
                </a:lnTo>
                <a:lnTo>
                  <a:pt x="1247711" y="2027167"/>
                </a:lnTo>
                <a:lnTo>
                  <a:pt x="1202497" y="2036802"/>
                </a:lnTo>
                <a:lnTo>
                  <a:pt x="1156569" y="2044381"/>
                </a:lnTo>
                <a:lnTo>
                  <a:pt x="1109975" y="2049856"/>
                </a:lnTo>
                <a:lnTo>
                  <a:pt x="1062764" y="2053177"/>
                </a:lnTo>
                <a:lnTo>
                  <a:pt x="1014984" y="2054295"/>
                </a:lnTo>
                <a:lnTo>
                  <a:pt x="967204" y="2053177"/>
                </a:lnTo>
                <a:lnTo>
                  <a:pt x="919992" y="2049856"/>
                </a:lnTo>
                <a:lnTo>
                  <a:pt x="873398" y="2044381"/>
                </a:lnTo>
                <a:lnTo>
                  <a:pt x="827470" y="2036802"/>
                </a:lnTo>
                <a:lnTo>
                  <a:pt x="782257" y="2027167"/>
                </a:lnTo>
                <a:lnTo>
                  <a:pt x="737808" y="2015527"/>
                </a:lnTo>
                <a:lnTo>
                  <a:pt x="694170" y="2001930"/>
                </a:lnTo>
                <a:lnTo>
                  <a:pt x="651394" y="1986427"/>
                </a:lnTo>
                <a:lnTo>
                  <a:pt x="609527" y="1969065"/>
                </a:lnTo>
                <a:lnTo>
                  <a:pt x="568619" y="1949895"/>
                </a:lnTo>
                <a:lnTo>
                  <a:pt x="528719" y="1928965"/>
                </a:lnTo>
                <a:lnTo>
                  <a:pt x="489874" y="1906326"/>
                </a:lnTo>
                <a:lnTo>
                  <a:pt x="452134" y="1882026"/>
                </a:lnTo>
                <a:lnTo>
                  <a:pt x="415547" y="1856115"/>
                </a:lnTo>
                <a:lnTo>
                  <a:pt x="380163" y="1828642"/>
                </a:lnTo>
                <a:lnTo>
                  <a:pt x="346030" y="1799657"/>
                </a:lnTo>
                <a:lnTo>
                  <a:pt x="313196" y="1769208"/>
                </a:lnTo>
                <a:lnTo>
                  <a:pt x="281711" y="1737346"/>
                </a:lnTo>
                <a:lnTo>
                  <a:pt x="251622" y="1704118"/>
                </a:lnTo>
                <a:lnTo>
                  <a:pt x="222980" y="1669576"/>
                </a:lnTo>
                <a:lnTo>
                  <a:pt x="195833" y="1633768"/>
                </a:lnTo>
                <a:lnTo>
                  <a:pt x="170228" y="1596742"/>
                </a:lnTo>
                <a:lnTo>
                  <a:pt x="146216" y="1558550"/>
                </a:lnTo>
                <a:lnTo>
                  <a:pt x="123845" y="1519240"/>
                </a:lnTo>
                <a:lnTo>
                  <a:pt x="103164" y="1478861"/>
                </a:lnTo>
                <a:lnTo>
                  <a:pt x="84220" y="1437463"/>
                </a:lnTo>
                <a:lnTo>
                  <a:pt x="67064" y="1395095"/>
                </a:lnTo>
                <a:lnTo>
                  <a:pt x="51744" y="1351806"/>
                </a:lnTo>
                <a:lnTo>
                  <a:pt x="38308" y="1307645"/>
                </a:lnTo>
                <a:lnTo>
                  <a:pt x="26806" y="1262663"/>
                </a:lnTo>
                <a:lnTo>
                  <a:pt x="17286" y="1216908"/>
                </a:lnTo>
                <a:lnTo>
                  <a:pt x="9796" y="1170430"/>
                </a:lnTo>
                <a:lnTo>
                  <a:pt x="4386" y="1123277"/>
                </a:lnTo>
                <a:lnTo>
                  <a:pt x="1104" y="1075500"/>
                </a:lnTo>
                <a:lnTo>
                  <a:pt x="0" y="1027148"/>
                </a:lnTo>
                <a:close/>
              </a:path>
            </a:pathLst>
          </a:custGeom>
          <a:ln w="90989">
            <a:solidFill>
              <a:srgbClr val="008DA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189434" y="3725672"/>
            <a:ext cx="630555" cy="2762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700" spc="-30" b="1">
                <a:solidFill>
                  <a:srgbClr val="203864"/>
                </a:solidFill>
                <a:latin typeface="Century Gothic"/>
                <a:cs typeface="Century Gothic"/>
              </a:rPr>
              <a:t>B</a:t>
            </a:r>
            <a:r>
              <a:rPr dirty="0" sz="1700" spc="-25" b="1">
                <a:solidFill>
                  <a:srgbClr val="203864"/>
                </a:solidFill>
                <a:latin typeface="Century Gothic"/>
                <a:cs typeface="Century Gothic"/>
              </a:rPr>
              <a:t>an</a:t>
            </a:r>
            <a:r>
              <a:rPr dirty="0" sz="1700" spc="-30" b="1">
                <a:solidFill>
                  <a:srgbClr val="203864"/>
                </a:solidFill>
                <a:latin typeface="Century Gothic"/>
                <a:cs typeface="Century Gothic"/>
              </a:rPr>
              <a:t>ks</a:t>
            </a:r>
            <a:endParaRPr sz="1700">
              <a:latin typeface="Century Gothic"/>
              <a:cs typeface="Century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180291" y="2897781"/>
            <a:ext cx="2051685" cy="2054860"/>
          </a:xfrm>
          <a:custGeom>
            <a:avLst/>
            <a:gdLst/>
            <a:ahLst/>
            <a:cxnLst/>
            <a:rect l="l" t="t" r="r" b="b"/>
            <a:pathLst>
              <a:path w="2051684" h="2054860">
                <a:moveTo>
                  <a:pt x="1025819" y="0"/>
                </a:moveTo>
                <a:lnTo>
                  <a:pt x="977529" y="1117"/>
                </a:lnTo>
                <a:lnTo>
                  <a:pt x="929814" y="4439"/>
                </a:lnTo>
                <a:lnTo>
                  <a:pt x="882722" y="9913"/>
                </a:lnTo>
                <a:lnTo>
                  <a:pt x="836304" y="17493"/>
                </a:lnTo>
                <a:lnTo>
                  <a:pt x="790608" y="27127"/>
                </a:lnTo>
                <a:lnTo>
                  <a:pt x="745684" y="38767"/>
                </a:lnTo>
                <a:lnTo>
                  <a:pt x="701581" y="52364"/>
                </a:lnTo>
                <a:lnTo>
                  <a:pt x="658348" y="67868"/>
                </a:lnTo>
                <a:lnTo>
                  <a:pt x="616034" y="85230"/>
                </a:lnTo>
                <a:lnTo>
                  <a:pt x="574690" y="104400"/>
                </a:lnTo>
                <a:lnTo>
                  <a:pt x="534363" y="125329"/>
                </a:lnTo>
                <a:lnTo>
                  <a:pt x="495104" y="147969"/>
                </a:lnTo>
                <a:lnTo>
                  <a:pt x="456961" y="172268"/>
                </a:lnTo>
                <a:lnTo>
                  <a:pt x="419983" y="198179"/>
                </a:lnTo>
                <a:lnTo>
                  <a:pt x="384221" y="225652"/>
                </a:lnTo>
                <a:lnTo>
                  <a:pt x="349724" y="254638"/>
                </a:lnTo>
                <a:lnTo>
                  <a:pt x="316539" y="285086"/>
                </a:lnTo>
                <a:lnTo>
                  <a:pt x="284718" y="316949"/>
                </a:lnTo>
                <a:lnTo>
                  <a:pt x="254309" y="350176"/>
                </a:lnTo>
                <a:lnTo>
                  <a:pt x="225361" y="384719"/>
                </a:lnTo>
                <a:lnTo>
                  <a:pt x="197923" y="420527"/>
                </a:lnTo>
                <a:lnTo>
                  <a:pt x="172046" y="457552"/>
                </a:lnTo>
                <a:lnTo>
                  <a:pt x="147777" y="495744"/>
                </a:lnTo>
                <a:lnTo>
                  <a:pt x="125167" y="535055"/>
                </a:lnTo>
                <a:lnTo>
                  <a:pt x="104265" y="575434"/>
                </a:lnTo>
                <a:lnTo>
                  <a:pt x="85120" y="616832"/>
                </a:lnTo>
                <a:lnTo>
                  <a:pt x="67780" y="659200"/>
                </a:lnTo>
                <a:lnTo>
                  <a:pt x="52296" y="702489"/>
                </a:lnTo>
                <a:lnTo>
                  <a:pt x="38717" y="746650"/>
                </a:lnTo>
                <a:lnTo>
                  <a:pt x="27092" y="791632"/>
                </a:lnTo>
                <a:lnTo>
                  <a:pt x="17470" y="837387"/>
                </a:lnTo>
                <a:lnTo>
                  <a:pt x="9901" y="883865"/>
                </a:lnTo>
                <a:lnTo>
                  <a:pt x="4433" y="931018"/>
                </a:lnTo>
                <a:lnTo>
                  <a:pt x="1116" y="978795"/>
                </a:lnTo>
                <a:lnTo>
                  <a:pt x="0" y="1027148"/>
                </a:lnTo>
                <a:lnTo>
                  <a:pt x="1116" y="1075500"/>
                </a:lnTo>
                <a:lnTo>
                  <a:pt x="4433" y="1123277"/>
                </a:lnTo>
                <a:lnTo>
                  <a:pt x="9901" y="1170430"/>
                </a:lnTo>
                <a:lnTo>
                  <a:pt x="17470" y="1216908"/>
                </a:lnTo>
                <a:lnTo>
                  <a:pt x="27092" y="1262663"/>
                </a:lnTo>
                <a:lnTo>
                  <a:pt x="38717" y="1307646"/>
                </a:lnTo>
                <a:lnTo>
                  <a:pt x="52296" y="1351806"/>
                </a:lnTo>
                <a:lnTo>
                  <a:pt x="67780" y="1395095"/>
                </a:lnTo>
                <a:lnTo>
                  <a:pt x="85120" y="1437463"/>
                </a:lnTo>
                <a:lnTo>
                  <a:pt x="104265" y="1478861"/>
                </a:lnTo>
                <a:lnTo>
                  <a:pt x="125167" y="1519240"/>
                </a:lnTo>
                <a:lnTo>
                  <a:pt x="147777" y="1558551"/>
                </a:lnTo>
                <a:lnTo>
                  <a:pt x="172046" y="1596743"/>
                </a:lnTo>
                <a:lnTo>
                  <a:pt x="197923" y="1633768"/>
                </a:lnTo>
                <a:lnTo>
                  <a:pt x="225361" y="1669576"/>
                </a:lnTo>
                <a:lnTo>
                  <a:pt x="254309" y="1704119"/>
                </a:lnTo>
                <a:lnTo>
                  <a:pt x="284718" y="1737346"/>
                </a:lnTo>
                <a:lnTo>
                  <a:pt x="316539" y="1769209"/>
                </a:lnTo>
                <a:lnTo>
                  <a:pt x="349724" y="1799657"/>
                </a:lnTo>
                <a:lnTo>
                  <a:pt x="384221" y="1828643"/>
                </a:lnTo>
                <a:lnTo>
                  <a:pt x="419983" y="1856116"/>
                </a:lnTo>
                <a:lnTo>
                  <a:pt x="456961" y="1882027"/>
                </a:lnTo>
                <a:lnTo>
                  <a:pt x="495104" y="1906327"/>
                </a:lnTo>
                <a:lnTo>
                  <a:pt x="534363" y="1928966"/>
                </a:lnTo>
                <a:lnTo>
                  <a:pt x="574690" y="1949895"/>
                </a:lnTo>
                <a:lnTo>
                  <a:pt x="616034" y="1969065"/>
                </a:lnTo>
                <a:lnTo>
                  <a:pt x="658348" y="1986427"/>
                </a:lnTo>
                <a:lnTo>
                  <a:pt x="701581" y="2001931"/>
                </a:lnTo>
                <a:lnTo>
                  <a:pt x="745684" y="2015528"/>
                </a:lnTo>
                <a:lnTo>
                  <a:pt x="790608" y="2027168"/>
                </a:lnTo>
                <a:lnTo>
                  <a:pt x="836304" y="2036802"/>
                </a:lnTo>
                <a:lnTo>
                  <a:pt x="882722" y="2044382"/>
                </a:lnTo>
                <a:lnTo>
                  <a:pt x="929814" y="2049857"/>
                </a:lnTo>
                <a:lnTo>
                  <a:pt x="977529" y="2053178"/>
                </a:lnTo>
                <a:lnTo>
                  <a:pt x="1025819" y="2054296"/>
                </a:lnTo>
                <a:lnTo>
                  <a:pt x="1074109" y="2053178"/>
                </a:lnTo>
                <a:lnTo>
                  <a:pt x="1121825" y="2049857"/>
                </a:lnTo>
                <a:lnTo>
                  <a:pt x="1168916" y="2044382"/>
                </a:lnTo>
                <a:lnTo>
                  <a:pt x="1215335" y="2036802"/>
                </a:lnTo>
                <a:lnTo>
                  <a:pt x="1261031" y="2027168"/>
                </a:lnTo>
                <a:lnTo>
                  <a:pt x="1305955" y="2015528"/>
                </a:lnTo>
                <a:lnTo>
                  <a:pt x="1350058" y="2001931"/>
                </a:lnTo>
                <a:lnTo>
                  <a:pt x="1393291" y="1986427"/>
                </a:lnTo>
                <a:lnTo>
                  <a:pt x="1435605" y="1969065"/>
                </a:lnTo>
                <a:lnTo>
                  <a:pt x="1476949" y="1949895"/>
                </a:lnTo>
                <a:lnTo>
                  <a:pt x="1517276" y="1928966"/>
                </a:lnTo>
                <a:lnTo>
                  <a:pt x="1556536" y="1906327"/>
                </a:lnTo>
                <a:lnTo>
                  <a:pt x="1594679" y="1882027"/>
                </a:lnTo>
                <a:lnTo>
                  <a:pt x="1631656" y="1856116"/>
                </a:lnTo>
                <a:lnTo>
                  <a:pt x="1667418" y="1828643"/>
                </a:lnTo>
                <a:lnTo>
                  <a:pt x="1701916" y="1799657"/>
                </a:lnTo>
                <a:lnTo>
                  <a:pt x="1735100" y="1769209"/>
                </a:lnTo>
                <a:lnTo>
                  <a:pt x="1766922" y="1737346"/>
                </a:lnTo>
                <a:lnTo>
                  <a:pt x="1797331" y="1704119"/>
                </a:lnTo>
                <a:lnTo>
                  <a:pt x="1826279" y="1669576"/>
                </a:lnTo>
                <a:lnTo>
                  <a:pt x="1853716" y="1633768"/>
                </a:lnTo>
                <a:lnTo>
                  <a:pt x="1879594" y="1596743"/>
                </a:lnTo>
                <a:lnTo>
                  <a:pt x="1903862" y="1558551"/>
                </a:lnTo>
                <a:lnTo>
                  <a:pt x="1926472" y="1519240"/>
                </a:lnTo>
                <a:lnTo>
                  <a:pt x="1947375" y="1478861"/>
                </a:lnTo>
                <a:lnTo>
                  <a:pt x="1966520" y="1437463"/>
                </a:lnTo>
                <a:lnTo>
                  <a:pt x="1983859" y="1395095"/>
                </a:lnTo>
                <a:lnTo>
                  <a:pt x="1999343" y="1351806"/>
                </a:lnTo>
                <a:lnTo>
                  <a:pt x="2012922" y="1307646"/>
                </a:lnTo>
                <a:lnTo>
                  <a:pt x="2024547" y="1262663"/>
                </a:lnTo>
                <a:lnTo>
                  <a:pt x="2034169" y="1216908"/>
                </a:lnTo>
                <a:lnTo>
                  <a:pt x="2041739" y="1170430"/>
                </a:lnTo>
                <a:lnTo>
                  <a:pt x="2047207" y="1123277"/>
                </a:lnTo>
                <a:lnTo>
                  <a:pt x="2050524" y="1075500"/>
                </a:lnTo>
                <a:lnTo>
                  <a:pt x="2051640" y="1027148"/>
                </a:lnTo>
                <a:lnTo>
                  <a:pt x="2050524" y="978795"/>
                </a:lnTo>
                <a:lnTo>
                  <a:pt x="2047207" y="931018"/>
                </a:lnTo>
                <a:lnTo>
                  <a:pt x="2041739" y="883865"/>
                </a:lnTo>
                <a:lnTo>
                  <a:pt x="2034169" y="837387"/>
                </a:lnTo>
                <a:lnTo>
                  <a:pt x="2024547" y="791632"/>
                </a:lnTo>
                <a:lnTo>
                  <a:pt x="2012922" y="746650"/>
                </a:lnTo>
                <a:lnTo>
                  <a:pt x="1999343" y="702489"/>
                </a:lnTo>
                <a:lnTo>
                  <a:pt x="1983859" y="659200"/>
                </a:lnTo>
                <a:lnTo>
                  <a:pt x="1966520" y="616832"/>
                </a:lnTo>
                <a:lnTo>
                  <a:pt x="1947375" y="575434"/>
                </a:lnTo>
                <a:lnTo>
                  <a:pt x="1926472" y="535055"/>
                </a:lnTo>
                <a:lnTo>
                  <a:pt x="1903862" y="495744"/>
                </a:lnTo>
                <a:lnTo>
                  <a:pt x="1879594" y="457552"/>
                </a:lnTo>
                <a:lnTo>
                  <a:pt x="1853716" y="420527"/>
                </a:lnTo>
                <a:lnTo>
                  <a:pt x="1826279" y="384719"/>
                </a:lnTo>
                <a:lnTo>
                  <a:pt x="1797331" y="350176"/>
                </a:lnTo>
                <a:lnTo>
                  <a:pt x="1766922" y="316949"/>
                </a:lnTo>
                <a:lnTo>
                  <a:pt x="1735100" y="285086"/>
                </a:lnTo>
                <a:lnTo>
                  <a:pt x="1701916" y="254638"/>
                </a:lnTo>
                <a:lnTo>
                  <a:pt x="1667418" y="225652"/>
                </a:lnTo>
                <a:lnTo>
                  <a:pt x="1631656" y="198179"/>
                </a:lnTo>
                <a:lnTo>
                  <a:pt x="1594679" y="172268"/>
                </a:lnTo>
                <a:lnTo>
                  <a:pt x="1556536" y="147969"/>
                </a:lnTo>
                <a:lnTo>
                  <a:pt x="1517276" y="125329"/>
                </a:lnTo>
                <a:lnTo>
                  <a:pt x="1476949" y="104400"/>
                </a:lnTo>
                <a:lnTo>
                  <a:pt x="1435605" y="85230"/>
                </a:lnTo>
                <a:lnTo>
                  <a:pt x="1393291" y="67868"/>
                </a:lnTo>
                <a:lnTo>
                  <a:pt x="1350058" y="52364"/>
                </a:lnTo>
                <a:lnTo>
                  <a:pt x="1305955" y="38767"/>
                </a:lnTo>
                <a:lnTo>
                  <a:pt x="1261031" y="27127"/>
                </a:lnTo>
                <a:lnTo>
                  <a:pt x="1215335" y="17493"/>
                </a:lnTo>
                <a:lnTo>
                  <a:pt x="1168916" y="9913"/>
                </a:lnTo>
                <a:lnTo>
                  <a:pt x="1121825" y="4439"/>
                </a:lnTo>
                <a:lnTo>
                  <a:pt x="1074109" y="1117"/>
                </a:lnTo>
                <a:lnTo>
                  <a:pt x="10258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180291" y="2897781"/>
            <a:ext cx="2051685" cy="2054860"/>
          </a:xfrm>
          <a:custGeom>
            <a:avLst/>
            <a:gdLst/>
            <a:ahLst/>
            <a:cxnLst/>
            <a:rect l="l" t="t" r="r" b="b"/>
            <a:pathLst>
              <a:path w="2051684" h="2054860">
                <a:moveTo>
                  <a:pt x="0" y="1027148"/>
                </a:moveTo>
                <a:lnTo>
                  <a:pt x="1116" y="978795"/>
                </a:lnTo>
                <a:lnTo>
                  <a:pt x="4433" y="931018"/>
                </a:lnTo>
                <a:lnTo>
                  <a:pt x="9901" y="883865"/>
                </a:lnTo>
                <a:lnTo>
                  <a:pt x="17470" y="837387"/>
                </a:lnTo>
                <a:lnTo>
                  <a:pt x="27092" y="791632"/>
                </a:lnTo>
                <a:lnTo>
                  <a:pt x="38717" y="746650"/>
                </a:lnTo>
                <a:lnTo>
                  <a:pt x="52296" y="702489"/>
                </a:lnTo>
                <a:lnTo>
                  <a:pt x="67780" y="659200"/>
                </a:lnTo>
                <a:lnTo>
                  <a:pt x="85120" y="616832"/>
                </a:lnTo>
                <a:lnTo>
                  <a:pt x="104265" y="575434"/>
                </a:lnTo>
                <a:lnTo>
                  <a:pt x="125167" y="535055"/>
                </a:lnTo>
                <a:lnTo>
                  <a:pt x="147777" y="495745"/>
                </a:lnTo>
                <a:lnTo>
                  <a:pt x="172046" y="457552"/>
                </a:lnTo>
                <a:lnTo>
                  <a:pt x="197923" y="420527"/>
                </a:lnTo>
                <a:lnTo>
                  <a:pt x="225361" y="384719"/>
                </a:lnTo>
                <a:lnTo>
                  <a:pt x="254309" y="350176"/>
                </a:lnTo>
                <a:lnTo>
                  <a:pt x="284718" y="316949"/>
                </a:lnTo>
                <a:lnTo>
                  <a:pt x="316539" y="285087"/>
                </a:lnTo>
                <a:lnTo>
                  <a:pt x="349724" y="254638"/>
                </a:lnTo>
                <a:lnTo>
                  <a:pt x="384221" y="225652"/>
                </a:lnTo>
                <a:lnTo>
                  <a:pt x="419984" y="198179"/>
                </a:lnTo>
                <a:lnTo>
                  <a:pt x="456961" y="172268"/>
                </a:lnTo>
                <a:lnTo>
                  <a:pt x="495104" y="147969"/>
                </a:lnTo>
                <a:lnTo>
                  <a:pt x="534363" y="125329"/>
                </a:lnTo>
                <a:lnTo>
                  <a:pt x="574690" y="104400"/>
                </a:lnTo>
                <a:lnTo>
                  <a:pt x="616035" y="85230"/>
                </a:lnTo>
                <a:lnTo>
                  <a:pt x="658348" y="67868"/>
                </a:lnTo>
                <a:lnTo>
                  <a:pt x="701581" y="52364"/>
                </a:lnTo>
                <a:lnTo>
                  <a:pt x="745684" y="38767"/>
                </a:lnTo>
                <a:lnTo>
                  <a:pt x="790609" y="27127"/>
                </a:lnTo>
                <a:lnTo>
                  <a:pt x="836304" y="17493"/>
                </a:lnTo>
                <a:lnTo>
                  <a:pt x="882723" y="9913"/>
                </a:lnTo>
                <a:lnTo>
                  <a:pt x="929814" y="4439"/>
                </a:lnTo>
                <a:lnTo>
                  <a:pt x="977530" y="1117"/>
                </a:lnTo>
                <a:lnTo>
                  <a:pt x="1025820" y="0"/>
                </a:lnTo>
                <a:lnTo>
                  <a:pt x="1074110" y="1117"/>
                </a:lnTo>
                <a:lnTo>
                  <a:pt x="1121825" y="4439"/>
                </a:lnTo>
                <a:lnTo>
                  <a:pt x="1168917" y="9913"/>
                </a:lnTo>
                <a:lnTo>
                  <a:pt x="1215335" y="17493"/>
                </a:lnTo>
                <a:lnTo>
                  <a:pt x="1261031" y="27127"/>
                </a:lnTo>
                <a:lnTo>
                  <a:pt x="1305955" y="38767"/>
                </a:lnTo>
                <a:lnTo>
                  <a:pt x="1350058" y="52364"/>
                </a:lnTo>
                <a:lnTo>
                  <a:pt x="1393291" y="67868"/>
                </a:lnTo>
                <a:lnTo>
                  <a:pt x="1435604" y="85230"/>
                </a:lnTo>
                <a:lnTo>
                  <a:pt x="1476949" y="104400"/>
                </a:lnTo>
                <a:lnTo>
                  <a:pt x="1517276" y="125329"/>
                </a:lnTo>
                <a:lnTo>
                  <a:pt x="1556535" y="147969"/>
                </a:lnTo>
                <a:lnTo>
                  <a:pt x="1594678" y="172268"/>
                </a:lnTo>
                <a:lnTo>
                  <a:pt x="1631655" y="198179"/>
                </a:lnTo>
                <a:lnTo>
                  <a:pt x="1667418" y="225652"/>
                </a:lnTo>
                <a:lnTo>
                  <a:pt x="1701915" y="254638"/>
                </a:lnTo>
                <a:lnTo>
                  <a:pt x="1735100" y="285087"/>
                </a:lnTo>
                <a:lnTo>
                  <a:pt x="1766921" y="316949"/>
                </a:lnTo>
                <a:lnTo>
                  <a:pt x="1797330" y="350176"/>
                </a:lnTo>
                <a:lnTo>
                  <a:pt x="1826278" y="384719"/>
                </a:lnTo>
                <a:lnTo>
                  <a:pt x="1853716" y="420527"/>
                </a:lnTo>
                <a:lnTo>
                  <a:pt x="1879593" y="457552"/>
                </a:lnTo>
                <a:lnTo>
                  <a:pt x="1903862" y="495745"/>
                </a:lnTo>
                <a:lnTo>
                  <a:pt x="1926472" y="535055"/>
                </a:lnTo>
                <a:lnTo>
                  <a:pt x="1947374" y="575434"/>
                </a:lnTo>
                <a:lnTo>
                  <a:pt x="1966519" y="616832"/>
                </a:lnTo>
                <a:lnTo>
                  <a:pt x="1983859" y="659200"/>
                </a:lnTo>
                <a:lnTo>
                  <a:pt x="1999342" y="702489"/>
                </a:lnTo>
                <a:lnTo>
                  <a:pt x="2012922" y="746650"/>
                </a:lnTo>
                <a:lnTo>
                  <a:pt x="2024547" y="791632"/>
                </a:lnTo>
                <a:lnTo>
                  <a:pt x="2034169" y="837387"/>
                </a:lnTo>
                <a:lnTo>
                  <a:pt x="2041738" y="883865"/>
                </a:lnTo>
                <a:lnTo>
                  <a:pt x="2047206" y="931018"/>
                </a:lnTo>
                <a:lnTo>
                  <a:pt x="2050523" y="978795"/>
                </a:lnTo>
                <a:lnTo>
                  <a:pt x="2051639" y="1027148"/>
                </a:lnTo>
                <a:lnTo>
                  <a:pt x="2050523" y="1075500"/>
                </a:lnTo>
                <a:lnTo>
                  <a:pt x="2047206" y="1123277"/>
                </a:lnTo>
                <a:lnTo>
                  <a:pt x="2041738" y="1170430"/>
                </a:lnTo>
                <a:lnTo>
                  <a:pt x="2034169" y="1216908"/>
                </a:lnTo>
                <a:lnTo>
                  <a:pt x="2024547" y="1262663"/>
                </a:lnTo>
                <a:lnTo>
                  <a:pt x="2012922" y="1307645"/>
                </a:lnTo>
                <a:lnTo>
                  <a:pt x="1999342" y="1351806"/>
                </a:lnTo>
                <a:lnTo>
                  <a:pt x="1983859" y="1395095"/>
                </a:lnTo>
                <a:lnTo>
                  <a:pt x="1966519" y="1437463"/>
                </a:lnTo>
                <a:lnTo>
                  <a:pt x="1947374" y="1478861"/>
                </a:lnTo>
                <a:lnTo>
                  <a:pt x="1926472" y="1519240"/>
                </a:lnTo>
                <a:lnTo>
                  <a:pt x="1903862" y="1558550"/>
                </a:lnTo>
                <a:lnTo>
                  <a:pt x="1879593" y="1596742"/>
                </a:lnTo>
                <a:lnTo>
                  <a:pt x="1853716" y="1633768"/>
                </a:lnTo>
                <a:lnTo>
                  <a:pt x="1826278" y="1669576"/>
                </a:lnTo>
                <a:lnTo>
                  <a:pt x="1797330" y="1704118"/>
                </a:lnTo>
                <a:lnTo>
                  <a:pt x="1766921" y="1737346"/>
                </a:lnTo>
                <a:lnTo>
                  <a:pt x="1735100" y="1769208"/>
                </a:lnTo>
                <a:lnTo>
                  <a:pt x="1701915" y="1799657"/>
                </a:lnTo>
                <a:lnTo>
                  <a:pt x="1667418" y="1828642"/>
                </a:lnTo>
                <a:lnTo>
                  <a:pt x="1631655" y="1856115"/>
                </a:lnTo>
                <a:lnTo>
                  <a:pt x="1594678" y="1882026"/>
                </a:lnTo>
                <a:lnTo>
                  <a:pt x="1556535" y="1906326"/>
                </a:lnTo>
                <a:lnTo>
                  <a:pt x="1517276" y="1928965"/>
                </a:lnTo>
                <a:lnTo>
                  <a:pt x="1476949" y="1949895"/>
                </a:lnTo>
                <a:lnTo>
                  <a:pt x="1435604" y="1969065"/>
                </a:lnTo>
                <a:lnTo>
                  <a:pt x="1393291" y="1986427"/>
                </a:lnTo>
                <a:lnTo>
                  <a:pt x="1350058" y="2001930"/>
                </a:lnTo>
                <a:lnTo>
                  <a:pt x="1305955" y="2015527"/>
                </a:lnTo>
                <a:lnTo>
                  <a:pt x="1261031" y="2027167"/>
                </a:lnTo>
                <a:lnTo>
                  <a:pt x="1215335" y="2036802"/>
                </a:lnTo>
                <a:lnTo>
                  <a:pt x="1168917" y="2044381"/>
                </a:lnTo>
                <a:lnTo>
                  <a:pt x="1121825" y="2049856"/>
                </a:lnTo>
                <a:lnTo>
                  <a:pt x="1074110" y="2053177"/>
                </a:lnTo>
                <a:lnTo>
                  <a:pt x="1025820" y="2054295"/>
                </a:lnTo>
                <a:lnTo>
                  <a:pt x="977530" y="2053177"/>
                </a:lnTo>
                <a:lnTo>
                  <a:pt x="929814" y="2049856"/>
                </a:lnTo>
                <a:lnTo>
                  <a:pt x="882723" y="2044381"/>
                </a:lnTo>
                <a:lnTo>
                  <a:pt x="836304" y="2036802"/>
                </a:lnTo>
                <a:lnTo>
                  <a:pt x="790609" y="2027167"/>
                </a:lnTo>
                <a:lnTo>
                  <a:pt x="745684" y="2015527"/>
                </a:lnTo>
                <a:lnTo>
                  <a:pt x="701581" y="2001930"/>
                </a:lnTo>
                <a:lnTo>
                  <a:pt x="658348" y="1986427"/>
                </a:lnTo>
                <a:lnTo>
                  <a:pt x="616035" y="1969065"/>
                </a:lnTo>
                <a:lnTo>
                  <a:pt x="574690" y="1949895"/>
                </a:lnTo>
                <a:lnTo>
                  <a:pt x="534363" y="1928965"/>
                </a:lnTo>
                <a:lnTo>
                  <a:pt x="495104" y="1906326"/>
                </a:lnTo>
                <a:lnTo>
                  <a:pt x="456961" y="1882026"/>
                </a:lnTo>
                <a:lnTo>
                  <a:pt x="419984" y="1856115"/>
                </a:lnTo>
                <a:lnTo>
                  <a:pt x="384221" y="1828642"/>
                </a:lnTo>
                <a:lnTo>
                  <a:pt x="349724" y="1799657"/>
                </a:lnTo>
                <a:lnTo>
                  <a:pt x="316539" y="1769208"/>
                </a:lnTo>
                <a:lnTo>
                  <a:pt x="284718" y="1737346"/>
                </a:lnTo>
                <a:lnTo>
                  <a:pt x="254309" y="1704118"/>
                </a:lnTo>
                <a:lnTo>
                  <a:pt x="225361" y="1669576"/>
                </a:lnTo>
                <a:lnTo>
                  <a:pt x="197923" y="1633768"/>
                </a:lnTo>
                <a:lnTo>
                  <a:pt x="172046" y="1596742"/>
                </a:lnTo>
                <a:lnTo>
                  <a:pt x="147777" y="1558550"/>
                </a:lnTo>
                <a:lnTo>
                  <a:pt x="125167" y="1519240"/>
                </a:lnTo>
                <a:lnTo>
                  <a:pt x="104265" y="1478861"/>
                </a:lnTo>
                <a:lnTo>
                  <a:pt x="85120" y="1437463"/>
                </a:lnTo>
                <a:lnTo>
                  <a:pt x="67780" y="1395095"/>
                </a:lnTo>
                <a:lnTo>
                  <a:pt x="52296" y="1351806"/>
                </a:lnTo>
                <a:lnTo>
                  <a:pt x="38717" y="1307645"/>
                </a:lnTo>
                <a:lnTo>
                  <a:pt x="27092" y="1262663"/>
                </a:lnTo>
                <a:lnTo>
                  <a:pt x="17470" y="1216908"/>
                </a:lnTo>
                <a:lnTo>
                  <a:pt x="9901" y="1170430"/>
                </a:lnTo>
                <a:lnTo>
                  <a:pt x="4433" y="1123277"/>
                </a:lnTo>
                <a:lnTo>
                  <a:pt x="1116" y="1075500"/>
                </a:lnTo>
                <a:lnTo>
                  <a:pt x="0" y="1027148"/>
                </a:lnTo>
                <a:close/>
              </a:path>
            </a:pathLst>
          </a:custGeom>
          <a:ln w="90990">
            <a:solidFill>
              <a:srgbClr val="008DA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826467" y="2859051"/>
            <a:ext cx="2030095" cy="2054860"/>
          </a:xfrm>
          <a:custGeom>
            <a:avLst/>
            <a:gdLst/>
            <a:ahLst/>
            <a:cxnLst/>
            <a:rect l="l" t="t" r="r" b="b"/>
            <a:pathLst>
              <a:path w="2030095" h="2054860">
                <a:moveTo>
                  <a:pt x="1014985" y="0"/>
                </a:moveTo>
                <a:lnTo>
                  <a:pt x="967205" y="1117"/>
                </a:lnTo>
                <a:lnTo>
                  <a:pt x="919993" y="4439"/>
                </a:lnTo>
                <a:lnTo>
                  <a:pt x="873399" y="9913"/>
                </a:lnTo>
                <a:lnTo>
                  <a:pt x="827471" y="17493"/>
                </a:lnTo>
                <a:lnTo>
                  <a:pt x="782258" y="27127"/>
                </a:lnTo>
                <a:lnTo>
                  <a:pt x="737809" y="38767"/>
                </a:lnTo>
                <a:lnTo>
                  <a:pt x="694171" y="52364"/>
                </a:lnTo>
                <a:lnTo>
                  <a:pt x="651395" y="67868"/>
                </a:lnTo>
                <a:lnTo>
                  <a:pt x="609528" y="85230"/>
                </a:lnTo>
                <a:lnTo>
                  <a:pt x="568620" y="104400"/>
                </a:lnTo>
                <a:lnTo>
                  <a:pt x="528719" y="125329"/>
                </a:lnTo>
                <a:lnTo>
                  <a:pt x="489875" y="147969"/>
                </a:lnTo>
                <a:lnTo>
                  <a:pt x="452135" y="172268"/>
                </a:lnTo>
                <a:lnTo>
                  <a:pt x="415548" y="198179"/>
                </a:lnTo>
                <a:lnTo>
                  <a:pt x="380164" y="225652"/>
                </a:lnTo>
                <a:lnTo>
                  <a:pt x="346030" y="254638"/>
                </a:lnTo>
                <a:lnTo>
                  <a:pt x="313196" y="285086"/>
                </a:lnTo>
                <a:lnTo>
                  <a:pt x="281711" y="316949"/>
                </a:lnTo>
                <a:lnTo>
                  <a:pt x="251623" y="350176"/>
                </a:lnTo>
                <a:lnTo>
                  <a:pt x="222981" y="384719"/>
                </a:lnTo>
                <a:lnTo>
                  <a:pt x="195833" y="420527"/>
                </a:lnTo>
                <a:lnTo>
                  <a:pt x="170229" y="457552"/>
                </a:lnTo>
                <a:lnTo>
                  <a:pt x="146217" y="495744"/>
                </a:lnTo>
                <a:lnTo>
                  <a:pt x="123845" y="535055"/>
                </a:lnTo>
                <a:lnTo>
                  <a:pt x="103164" y="575434"/>
                </a:lnTo>
                <a:lnTo>
                  <a:pt x="84221" y="616832"/>
                </a:lnTo>
                <a:lnTo>
                  <a:pt x="67065" y="659200"/>
                </a:lnTo>
                <a:lnTo>
                  <a:pt x="51744" y="702489"/>
                </a:lnTo>
                <a:lnTo>
                  <a:pt x="38308" y="746650"/>
                </a:lnTo>
                <a:lnTo>
                  <a:pt x="26806" y="791632"/>
                </a:lnTo>
                <a:lnTo>
                  <a:pt x="17286" y="837387"/>
                </a:lnTo>
                <a:lnTo>
                  <a:pt x="9796" y="883865"/>
                </a:lnTo>
                <a:lnTo>
                  <a:pt x="4386" y="931018"/>
                </a:lnTo>
                <a:lnTo>
                  <a:pt x="1104" y="978795"/>
                </a:lnTo>
                <a:lnTo>
                  <a:pt x="0" y="1027148"/>
                </a:lnTo>
                <a:lnTo>
                  <a:pt x="1104" y="1075500"/>
                </a:lnTo>
                <a:lnTo>
                  <a:pt x="4386" y="1123277"/>
                </a:lnTo>
                <a:lnTo>
                  <a:pt x="9796" y="1170430"/>
                </a:lnTo>
                <a:lnTo>
                  <a:pt x="17286" y="1216908"/>
                </a:lnTo>
                <a:lnTo>
                  <a:pt x="26806" y="1262663"/>
                </a:lnTo>
                <a:lnTo>
                  <a:pt x="38308" y="1307645"/>
                </a:lnTo>
                <a:lnTo>
                  <a:pt x="51744" y="1351805"/>
                </a:lnTo>
                <a:lnTo>
                  <a:pt x="67065" y="1395094"/>
                </a:lnTo>
                <a:lnTo>
                  <a:pt x="84221" y="1437463"/>
                </a:lnTo>
                <a:lnTo>
                  <a:pt x="103164" y="1478861"/>
                </a:lnTo>
                <a:lnTo>
                  <a:pt x="123845" y="1519240"/>
                </a:lnTo>
                <a:lnTo>
                  <a:pt x="146217" y="1558550"/>
                </a:lnTo>
                <a:lnTo>
                  <a:pt x="170229" y="1596742"/>
                </a:lnTo>
                <a:lnTo>
                  <a:pt x="195833" y="1633767"/>
                </a:lnTo>
                <a:lnTo>
                  <a:pt x="222981" y="1669576"/>
                </a:lnTo>
                <a:lnTo>
                  <a:pt x="251623" y="1704118"/>
                </a:lnTo>
                <a:lnTo>
                  <a:pt x="281711" y="1737346"/>
                </a:lnTo>
                <a:lnTo>
                  <a:pt x="313196" y="1769208"/>
                </a:lnTo>
                <a:lnTo>
                  <a:pt x="346030" y="1799657"/>
                </a:lnTo>
                <a:lnTo>
                  <a:pt x="380164" y="1828642"/>
                </a:lnTo>
                <a:lnTo>
                  <a:pt x="415548" y="1856115"/>
                </a:lnTo>
                <a:lnTo>
                  <a:pt x="452135" y="1882026"/>
                </a:lnTo>
                <a:lnTo>
                  <a:pt x="489875" y="1906326"/>
                </a:lnTo>
                <a:lnTo>
                  <a:pt x="528719" y="1928966"/>
                </a:lnTo>
                <a:lnTo>
                  <a:pt x="568620" y="1949895"/>
                </a:lnTo>
                <a:lnTo>
                  <a:pt x="609528" y="1969065"/>
                </a:lnTo>
                <a:lnTo>
                  <a:pt x="651395" y="1986427"/>
                </a:lnTo>
                <a:lnTo>
                  <a:pt x="694171" y="2001931"/>
                </a:lnTo>
                <a:lnTo>
                  <a:pt x="737809" y="2015528"/>
                </a:lnTo>
                <a:lnTo>
                  <a:pt x="782258" y="2027168"/>
                </a:lnTo>
                <a:lnTo>
                  <a:pt x="827471" y="2036802"/>
                </a:lnTo>
                <a:lnTo>
                  <a:pt x="873399" y="2044382"/>
                </a:lnTo>
                <a:lnTo>
                  <a:pt x="919993" y="2049857"/>
                </a:lnTo>
                <a:lnTo>
                  <a:pt x="967205" y="2053178"/>
                </a:lnTo>
                <a:lnTo>
                  <a:pt x="1014985" y="2054296"/>
                </a:lnTo>
                <a:lnTo>
                  <a:pt x="1062765" y="2053178"/>
                </a:lnTo>
                <a:lnTo>
                  <a:pt x="1109976" y="2049857"/>
                </a:lnTo>
                <a:lnTo>
                  <a:pt x="1156570" y="2044382"/>
                </a:lnTo>
                <a:lnTo>
                  <a:pt x="1202498" y="2036802"/>
                </a:lnTo>
                <a:lnTo>
                  <a:pt x="1247711" y="2027168"/>
                </a:lnTo>
                <a:lnTo>
                  <a:pt x="1292161" y="2015528"/>
                </a:lnTo>
                <a:lnTo>
                  <a:pt x="1335798" y="2001931"/>
                </a:lnTo>
                <a:lnTo>
                  <a:pt x="1378575" y="1986427"/>
                </a:lnTo>
                <a:lnTo>
                  <a:pt x="1420441" y="1969065"/>
                </a:lnTo>
                <a:lnTo>
                  <a:pt x="1461349" y="1949895"/>
                </a:lnTo>
                <a:lnTo>
                  <a:pt x="1501250" y="1928966"/>
                </a:lnTo>
                <a:lnTo>
                  <a:pt x="1540095" y="1906326"/>
                </a:lnTo>
                <a:lnTo>
                  <a:pt x="1577835" y="1882026"/>
                </a:lnTo>
                <a:lnTo>
                  <a:pt x="1614421" y="1856115"/>
                </a:lnTo>
                <a:lnTo>
                  <a:pt x="1649806" y="1828642"/>
                </a:lnTo>
                <a:lnTo>
                  <a:pt x="1683939" y="1799657"/>
                </a:lnTo>
                <a:lnTo>
                  <a:pt x="1716773" y="1769208"/>
                </a:lnTo>
                <a:lnTo>
                  <a:pt x="1748258" y="1737346"/>
                </a:lnTo>
                <a:lnTo>
                  <a:pt x="1778346" y="1704118"/>
                </a:lnTo>
                <a:lnTo>
                  <a:pt x="1806988" y="1669576"/>
                </a:lnTo>
                <a:lnTo>
                  <a:pt x="1834136" y="1633767"/>
                </a:lnTo>
                <a:lnTo>
                  <a:pt x="1859740" y="1596742"/>
                </a:lnTo>
                <a:lnTo>
                  <a:pt x="1883752" y="1558550"/>
                </a:lnTo>
                <a:lnTo>
                  <a:pt x="1906123" y="1519240"/>
                </a:lnTo>
                <a:lnTo>
                  <a:pt x="1926805" y="1478861"/>
                </a:lnTo>
                <a:lnTo>
                  <a:pt x="1945748" y="1437463"/>
                </a:lnTo>
                <a:lnTo>
                  <a:pt x="1962904" y="1395094"/>
                </a:lnTo>
                <a:lnTo>
                  <a:pt x="1978224" y="1351805"/>
                </a:lnTo>
                <a:lnTo>
                  <a:pt x="1991660" y="1307645"/>
                </a:lnTo>
                <a:lnTo>
                  <a:pt x="2003162" y="1262663"/>
                </a:lnTo>
                <a:lnTo>
                  <a:pt x="2012683" y="1216908"/>
                </a:lnTo>
                <a:lnTo>
                  <a:pt x="2020172" y="1170430"/>
                </a:lnTo>
                <a:lnTo>
                  <a:pt x="2025582" y="1123277"/>
                </a:lnTo>
                <a:lnTo>
                  <a:pt x="2028864" y="1075500"/>
                </a:lnTo>
                <a:lnTo>
                  <a:pt x="2029969" y="1027148"/>
                </a:lnTo>
                <a:lnTo>
                  <a:pt x="2028864" y="978795"/>
                </a:lnTo>
                <a:lnTo>
                  <a:pt x="2025582" y="931018"/>
                </a:lnTo>
                <a:lnTo>
                  <a:pt x="2020172" y="883865"/>
                </a:lnTo>
                <a:lnTo>
                  <a:pt x="2012683" y="837387"/>
                </a:lnTo>
                <a:lnTo>
                  <a:pt x="2003162" y="791632"/>
                </a:lnTo>
                <a:lnTo>
                  <a:pt x="1991660" y="746650"/>
                </a:lnTo>
                <a:lnTo>
                  <a:pt x="1978224" y="702489"/>
                </a:lnTo>
                <a:lnTo>
                  <a:pt x="1962904" y="659200"/>
                </a:lnTo>
                <a:lnTo>
                  <a:pt x="1945748" y="616832"/>
                </a:lnTo>
                <a:lnTo>
                  <a:pt x="1926805" y="575434"/>
                </a:lnTo>
                <a:lnTo>
                  <a:pt x="1906123" y="535055"/>
                </a:lnTo>
                <a:lnTo>
                  <a:pt x="1883752" y="495744"/>
                </a:lnTo>
                <a:lnTo>
                  <a:pt x="1859740" y="457552"/>
                </a:lnTo>
                <a:lnTo>
                  <a:pt x="1834136" y="420527"/>
                </a:lnTo>
                <a:lnTo>
                  <a:pt x="1806988" y="384719"/>
                </a:lnTo>
                <a:lnTo>
                  <a:pt x="1778346" y="350176"/>
                </a:lnTo>
                <a:lnTo>
                  <a:pt x="1748258" y="316949"/>
                </a:lnTo>
                <a:lnTo>
                  <a:pt x="1716773" y="285086"/>
                </a:lnTo>
                <a:lnTo>
                  <a:pt x="1683939" y="254638"/>
                </a:lnTo>
                <a:lnTo>
                  <a:pt x="1649806" y="225652"/>
                </a:lnTo>
                <a:lnTo>
                  <a:pt x="1614421" y="198179"/>
                </a:lnTo>
                <a:lnTo>
                  <a:pt x="1577835" y="172268"/>
                </a:lnTo>
                <a:lnTo>
                  <a:pt x="1540095" y="147969"/>
                </a:lnTo>
                <a:lnTo>
                  <a:pt x="1501250" y="125329"/>
                </a:lnTo>
                <a:lnTo>
                  <a:pt x="1461349" y="104400"/>
                </a:lnTo>
                <a:lnTo>
                  <a:pt x="1420441" y="85230"/>
                </a:lnTo>
                <a:lnTo>
                  <a:pt x="1378575" y="67868"/>
                </a:lnTo>
                <a:lnTo>
                  <a:pt x="1335798" y="52364"/>
                </a:lnTo>
                <a:lnTo>
                  <a:pt x="1292161" y="38767"/>
                </a:lnTo>
                <a:lnTo>
                  <a:pt x="1247711" y="27127"/>
                </a:lnTo>
                <a:lnTo>
                  <a:pt x="1202498" y="17493"/>
                </a:lnTo>
                <a:lnTo>
                  <a:pt x="1156570" y="9913"/>
                </a:lnTo>
                <a:lnTo>
                  <a:pt x="1109976" y="4439"/>
                </a:lnTo>
                <a:lnTo>
                  <a:pt x="1062765" y="1117"/>
                </a:lnTo>
                <a:lnTo>
                  <a:pt x="101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826467" y="2859051"/>
            <a:ext cx="2030095" cy="2054860"/>
          </a:xfrm>
          <a:custGeom>
            <a:avLst/>
            <a:gdLst/>
            <a:ahLst/>
            <a:cxnLst/>
            <a:rect l="l" t="t" r="r" b="b"/>
            <a:pathLst>
              <a:path w="2030095" h="2054860">
                <a:moveTo>
                  <a:pt x="0" y="1027148"/>
                </a:moveTo>
                <a:lnTo>
                  <a:pt x="1104" y="978795"/>
                </a:lnTo>
                <a:lnTo>
                  <a:pt x="4386" y="931018"/>
                </a:lnTo>
                <a:lnTo>
                  <a:pt x="9796" y="883865"/>
                </a:lnTo>
                <a:lnTo>
                  <a:pt x="17286" y="837387"/>
                </a:lnTo>
                <a:lnTo>
                  <a:pt x="26806" y="791632"/>
                </a:lnTo>
                <a:lnTo>
                  <a:pt x="38308" y="746650"/>
                </a:lnTo>
                <a:lnTo>
                  <a:pt x="51744" y="702489"/>
                </a:lnTo>
                <a:lnTo>
                  <a:pt x="67064" y="659200"/>
                </a:lnTo>
                <a:lnTo>
                  <a:pt x="84220" y="616832"/>
                </a:lnTo>
                <a:lnTo>
                  <a:pt x="103164" y="575434"/>
                </a:lnTo>
                <a:lnTo>
                  <a:pt x="123845" y="535055"/>
                </a:lnTo>
                <a:lnTo>
                  <a:pt x="146216" y="495745"/>
                </a:lnTo>
                <a:lnTo>
                  <a:pt x="170228" y="457552"/>
                </a:lnTo>
                <a:lnTo>
                  <a:pt x="195833" y="420527"/>
                </a:lnTo>
                <a:lnTo>
                  <a:pt x="222980" y="384719"/>
                </a:lnTo>
                <a:lnTo>
                  <a:pt x="251622" y="350176"/>
                </a:lnTo>
                <a:lnTo>
                  <a:pt x="281711" y="316949"/>
                </a:lnTo>
                <a:lnTo>
                  <a:pt x="313196" y="285087"/>
                </a:lnTo>
                <a:lnTo>
                  <a:pt x="346030" y="254638"/>
                </a:lnTo>
                <a:lnTo>
                  <a:pt x="380163" y="225652"/>
                </a:lnTo>
                <a:lnTo>
                  <a:pt x="415547" y="198179"/>
                </a:lnTo>
                <a:lnTo>
                  <a:pt x="452134" y="172268"/>
                </a:lnTo>
                <a:lnTo>
                  <a:pt x="489874" y="147969"/>
                </a:lnTo>
                <a:lnTo>
                  <a:pt x="528719" y="125329"/>
                </a:lnTo>
                <a:lnTo>
                  <a:pt x="568619" y="104400"/>
                </a:lnTo>
                <a:lnTo>
                  <a:pt x="609527" y="85230"/>
                </a:lnTo>
                <a:lnTo>
                  <a:pt x="651394" y="67868"/>
                </a:lnTo>
                <a:lnTo>
                  <a:pt x="694170" y="52364"/>
                </a:lnTo>
                <a:lnTo>
                  <a:pt x="737808" y="38767"/>
                </a:lnTo>
                <a:lnTo>
                  <a:pt x="782257" y="27127"/>
                </a:lnTo>
                <a:lnTo>
                  <a:pt x="827470" y="17493"/>
                </a:lnTo>
                <a:lnTo>
                  <a:pt x="873398" y="9913"/>
                </a:lnTo>
                <a:lnTo>
                  <a:pt x="919992" y="4439"/>
                </a:lnTo>
                <a:lnTo>
                  <a:pt x="967204" y="1117"/>
                </a:lnTo>
                <a:lnTo>
                  <a:pt x="1014984" y="0"/>
                </a:lnTo>
                <a:lnTo>
                  <a:pt x="1062764" y="1117"/>
                </a:lnTo>
                <a:lnTo>
                  <a:pt x="1109975" y="4439"/>
                </a:lnTo>
                <a:lnTo>
                  <a:pt x="1156569" y="9913"/>
                </a:lnTo>
                <a:lnTo>
                  <a:pt x="1202497" y="17493"/>
                </a:lnTo>
                <a:lnTo>
                  <a:pt x="1247711" y="27127"/>
                </a:lnTo>
                <a:lnTo>
                  <a:pt x="1292160" y="38767"/>
                </a:lnTo>
                <a:lnTo>
                  <a:pt x="1335798" y="52364"/>
                </a:lnTo>
                <a:lnTo>
                  <a:pt x="1378574" y="67868"/>
                </a:lnTo>
                <a:lnTo>
                  <a:pt x="1420441" y="85230"/>
                </a:lnTo>
                <a:lnTo>
                  <a:pt x="1461349" y="104400"/>
                </a:lnTo>
                <a:lnTo>
                  <a:pt x="1501249" y="125329"/>
                </a:lnTo>
                <a:lnTo>
                  <a:pt x="1540094" y="147969"/>
                </a:lnTo>
                <a:lnTo>
                  <a:pt x="1577834" y="172268"/>
                </a:lnTo>
                <a:lnTo>
                  <a:pt x="1614421" y="198179"/>
                </a:lnTo>
                <a:lnTo>
                  <a:pt x="1649805" y="225652"/>
                </a:lnTo>
                <a:lnTo>
                  <a:pt x="1683939" y="254638"/>
                </a:lnTo>
                <a:lnTo>
                  <a:pt x="1716773" y="285087"/>
                </a:lnTo>
                <a:lnTo>
                  <a:pt x="1748258" y="316949"/>
                </a:lnTo>
                <a:lnTo>
                  <a:pt x="1778346" y="350176"/>
                </a:lnTo>
                <a:lnTo>
                  <a:pt x="1806988" y="384719"/>
                </a:lnTo>
                <a:lnTo>
                  <a:pt x="1834136" y="420527"/>
                </a:lnTo>
                <a:lnTo>
                  <a:pt x="1859740" y="457552"/>
                </a:lnTo>
                <a:lnTo>
                  <a:pt x="1883752" y="495745"/>
                </a:lnTo>
                <a:lnTo>
                  <a:pt x="1906123" y="535055"/>
                </a:lnTo>
                <a:lnTo>
                  <a:pt x="1926805" y="575434"/>
                </a:lnTo>
                <a:lnTo>
                  <a:pt x="1945748" y="616832"/>
                </a:lnTo>
                <a:lnTo>
                  <a:pt x="1962904" y="659200"/>
                </a:lnTo>
                <a:lnTo>
                  <a:pt x="1978224" y="702489"/>
                </a:lnTo>
                <a:lnTo>
                  <a:pt x="1991660" y="746650"/>
                </a:lnTo>
                <a:lnTo>
                  <a:pt x="2003162" y="791632"/>
                </a:lnTo>
                <a:lnTo>
                  <a:pt x="2012683" y="837387"/>
                </a:lnTo>
                <a:lnTo>
                  <a:pt x="2020172" y="883865"/>
                </a:lnTo>
                <a:lnTo>
                  <a:pt x="2025582" y="931018"/>
                </a:lnTo>
                <a:lnTo>
                  <a:pt x="2028864" y="978795"/>
                </a:lnTo>
                <a:lnTo>
                  <a:pt x="2029969" y="1027148"/>
                </a:lnTo>
                <a:lnTo>
                  <a:pt x="2028864" y="1075500"/>
                </a:lnTo>
                <a:lnTo>
                  <a:pt x="2025582" y="1123277"/>
                </a:lnTo>
                <a:lnTo>
                  <a:pt x="2020172" y="1170430"/>
                </a:lnTo>
                <a:lnTo>
                  <a:pt x="2012683" y="1216908"/>
                </a:lnTo>
                <a:lnTo>
                  <a:pt x="2003162" y="1262663"/>
                </a:lnTo>
                <a:lnTo>
                  <a:pt x="1991660" y="1307645"/>
                </a:lnTo>
                <a:lnTo>
                  <a:pt x="1978224" y="1351806"/>
                </a:lnTo>
                <a:lnTo>
                  <a:pt x="1962904" y="1395095"/>
                </a:lnTo>
                <a:lnTo>
                  <a:pt x="1945748" y="1437463"/>
                </a:lnTo>
                <a:lnTo>
                  <a:pt x="1926805" y="1478861"/>
                </a:lnTo>
                <a:lnTo>
                  <a:pt x="1906123" y="1519240"/>
                </a:lnTo>
                <a:lnTo>
                  <a:pt x="1883752" y="1558550"/>
                </a:lnTo>
                <a:lnTo>
                  <a:pt x="1859740" y="1596742"/>
                </a:lnTo>
                <a:lnTo>
                  <a:pt x="1834136" y="1633768"/>
                </a:lnTo>
                <a:lnTo>
                  <a:pt x="1806988" y="1669576"/>
                </a:lnTo>
                <a:lnTo>
                  <a:pt x="1778346" y="1704118"/>
                </a:lnTo>
                <a:lnTo>
                  <a:pt x="1748258" y="1737346"/>
                </a:lnTo>
                <a:lnTo>
                  <a:pt x="1716773" y="1769208"/>
                </a:lnTo>
                <a:lnTo>
                  <a:pt x="1683939" y="1799657"/>
                </a:lnTo>
                <a:lnTo>
                  <a:pt x="1649805" y="1828642"/>
                </a:lnTo>
                <a:lnTo>
                  <a:pt x="1614421" y="1856115"/>
                </a:lnTo>
                <a:lnTo>
                  <a:pt x="1577834" y="1882026"/>
                </a:lnTo>
                <a:lnTo>
                  <a:pt x="1540094" y="1906326"/>
                </a:lnTo>
                <a:lnTo>
                  <a:pt x="1501249" y="1928965"/>
                </a:lnTo>
                <a:lnTo>
                  <a:pt x="1461349" y="1949895"/>
                </a:lnTo>
                <a:lnTo>
                  <a:pt x="1420441" y="1969065"/>
                </a:lnTo>
                <a:lnTo>
                  <a:pt x="1378574" y="1986427"/>
                </a:lnTo>
                <a:lnTo>
                  <a:pt x="1335798" y="2001930"/>
                </a:lnTo>
                <a:lnTo>
                  <a:pt x="1292160" y="2015527"/>
                </a:lnTo>
                <a:lnTo>
                  <a:pt x="1247711" y="2027167"/>
                </a:lnTo>
                <a:lnTo>
                  <a:pt x="1202497" y="2036802"/>
                </a:lnTo>
                <a:lnTo>
                  <a:pt x="1156569" y="2044381"/>
                </a:lnTo>
                <a:lnTo>
                  <a:pt x="1109975" y="2049856"/>
                </a:lnTo>
                <a:lnTo>
                  <a:pt x="1062764" y="2053177"/>
                </a:lnTo>
                <a:lnTo>
                  <a:pt x="1014984" y="2054295"/>
                </a:lnTo>
                <a:lnTo>
                  <a:pt x="967204" y="2053177"/>
                </a:lnTo>
                <a:lnTo>
                  <a:pt x="919992" y="2049856"/>
                </a:lnTo>
                <a:lnTo>
                  <a:pt x="873398" y="2044381"/>
                </a:lnTo>
                <a:lnTo>
                  <a:pt x="827470" y="2036802"/>
                </a:lnTo>
                <a:lnTo>
                  <a:pt x="782257" y="2027167"/>
                </a:lnTo>
                <a:lnTo>
                  <a:pt x="737808" y="2015527"/>
                </a:lnTo>
                <a:lnTo>
                  <a:pt x="694170" y="2001930"/>
                </a:lnTo>
                <a:lnTo>
                  <a:pt x="651394" y="1986427"/>
                </a:lnTo>
                <a:lnTo>
                  <a:pt x="609527" y="1969065"/>
                </a:lnTo>
                <a:lnTo>
                  <a:pt x="568619" y="1949895"/>
                </a:lnTo>
                <a:lnTo>
                  <a:pt x="528719" y="1928965"/>
                </a:lnTo>
                <a:lnTo>
                  <a:pt x="489874" y="1906326"/>
                </a:lnTo>
                <a:lnTo>
                  <a:pt x="452134" y="1882026"/>
                </a:lnTo>
                <a:lnTo>
                  <a:pt x="415547" y="1856115"/>
                </a:lnTo>
                <a:lnTo>
                  <a:pt x="380163" y="1828642"/>
                </a:lnTo>
                <a:lnTo>
                  <a:pt x="346030" y="1799657"/>
                </a:lnTo>
                <a:lnTo>
                  <a:pt x="313196" y="1769208"/>
                </a:lnTo>
                <a:lnTo>
                  <a:pt x="281711" y="1737346"/>
                </a:lnTo>
                <a:lnTo>
                  <a:pt x="251622" y="1704118"/>
                </a:lnTo>
                <a:lnTo>
                  <a:pt x="222980" y="1669576"/>
                </a:lnTo>
                <a:lnTo>
                  <a:pt x="195833" y="1633768"/>
                </a:lnTo>
                <a:lnTo>
                  <a:pt x="170228" y="1596742"/>
                </a:lnTo>
                <a:lnTo>
                  <a:pt x="146216" y="1558550"/>
                </a:lnTo>
                <a:lnTo>
                  <a:pt x="123845" y="1519240"/>
                </a:lnTo>
                <a:lnTo>
                  <a:pt x="103164" y="1478861"/>
                </a:lnTo>
                <a:lnTo>
                  <a:pt x="84220" y="1437463"/>
                </a:lnTo>
                <a:lnTo>
                  <a:pt x="67064" y="1395095"/>
                </a:lnTo>
                <a:lnTo>
                  <a:pt x="51744" y="1351806"/>
                </a:lnTo>
                <a:lnTo>
                  <a:pt x="38308" y="1307645"/>
                </a:lnTo>
                <a:lnTo>
                  <a:pt x="26806" y="1262663"/>
                </a:lnTo>
                <a:lnTo>
                  <a:pt x="17286" y="1216908"/>
                </a:lnTo>
                <a:lnTo>
                  <a:pt x="9796" y="1170430"/>
                </a:lnTo>
                <a:lnTo>
                  <a:pt x="4386" y="1123277"/>
                </a:lnTo>
                <a:lnTo>
                  <a:pt x="1104" y="1075500"/>
                </a:lnTo>
                <a:lnTo>
                  <a:pt x="0" y="1027148"/>
                </a:lnTo>
                <a:close/>
              </a:path>
            </a:pathLst>
          </a:custGeom>
          <a:ln w="90989">
            <a:solidFill>
              <a:srgbClr val="008DA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374565" y="3750056"/>
            <a:ext cx="935990" cy="2762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700" spc="-20" b="1">
                <a:solidFill>
                  <a:srgbClr val="203864"/>
                </a:solidFill>
                <a:latin typeface="Century Gothic"/>
                <a:cs typeface="Century Gothic"/>
              </a:rPr>
              <a:t>Captives</a:t>
            </a:r>
            <a:endParaRPr sz="17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538068" y="2884063"/>
            <a:ext cx="2030095" cy="2054860"/>
          </a:xfrm>
          <a:custGeom>
            <a:avLst/>
            <a:gdLst/>
            <a:ahLst/>
            <a:cxnLst/>
            <a:rect l="l" t="t" r="r" b="b"/>
            <a:pathLst>
              <a:path w="2030095" h="2054860">
                <a:moveTo>
                  <a:pt x="1014985" y="0"/>
                </a:moveTo>
                <a:lnTo>
                  <a:pt x="967205" y="1117"/>
                </a:lnTo>
                <a:lnTo>
                  <a:pt x="919993" y="4439"/>
                </a:lnTo>
                <a:lnTo>
                  <a:pt x="873399" y="9913"/>
                </a:lnTo>
                <a:lnTo>
                  <a:pt x="827471" y="17493"/>
                </a:lnTo>
                <a:lnTo>
                  <a:pt x="782258" y="27127"/>
                </a:lnTo>
                <a:lnTo>
                  <a:pt x="737808" y="38767"/>
                </a:lnTo>
                <a:lnTo>
                  <a:pt x="694171" y="52364"/>
                </a:lnTo>
                <a:lnTo>
                  <a:pt x="651394" y="67868"/>
                </a:lnTo>
                <a:lnTo>
                  <a:pt x="609528" y="85230"/>
                </a:lnTo>
                <a:lnTo>
                  <a:pt x="568620" y="104400"/>
                </a:lnTo>
                <a:lnTo>
                  <a:pt x="528719" y="125329"/>
                </a:lnTo>
                <a:lnTo>
                  <a:pt x="489874" y="147969"/>
                </a:lnTo>
                <a:lnTo>
                  <a:pt x="452134" y="172268"/>
                </a:lnTo>
                <a:lnTo>
                  <a:pt x="415547" y="198179"/>
                </a:lnTo>
                <a:lnTo>
                  <a:pt x="380163" y="225652"/>
                </a:lnTo>
                <a:lnTo>
                  <a:pt x="346030" y="254638"/>
                </a:lnTo>
                <a:lnTo>
                  <a:pt x="313196" y="285086"/>
                </a:lnTo>
                <a:lnTo>
                  <a:pt x="281711" y="316949"/>
                </a:lnTo>
                <a:lnTo>
                  <a:pt x="251622" y="350176"/>
                </a:lnTo>
                <a:lnTo>
                  <a:pt x="222980" y="384719"/>
                </a:lnTo>
                <a:lnTo>
                  <a:pt x="195833" y="420527"/>
                </a:lnTo>
                <a:lnTo>
                  <a:pt x="170228" y="457552"/>
                </a:lnTo>
                <a:lnTo>
                  <a:pt x="146216" y="495744"/>
                </a:lnTo>
                <a:lnTo>
                  <a:pt x="123845" y="535055"/>
                </a:lnTo>
                <a:lnTo>
                  <a:pt x="103164" y="575434"/>
                </a:lnTo>
                <a:lnTo>
                  <a:pt x="84220" y="616832"/>
                </a:lnTo>
                <a:lnTo>
                  <a:pt x="67064" y="659200"/>
                </a:lnTo>
                <a:lnTo>
                  <a:pt x="51744" y="702489"/>
                </a:lnTo>
                <a:lnTo>
                  <a:pt x="38308" y="746650"/>
                </a:lnTo>
                <a:lnTo>
                  <a:pt x="26806" y="791632"/>
                </a:lnTo>
                <a:lnTo>
                  <a:pt x="17286" y="837387"/>
                </a:lnTo>
                <a:lnTo>
                  <a:pt x="9796" y="883865"/>
                </a:lnTo>
                <a:lnTo>
                  <a:pt x="4386" y="931018"/>
                </a:lnTo>
                <a:lnTo>
                  <a:pt x="1104" y="978795"/>
                </a:lnTo>
                <a:lnTo>
                  <a:pt x="0" y="1027148"/>
                </a:lnTo>
                <a:lnTo>
                  <a:pt x="1104" y="1075500"/>
                </a:lnTo>
                <a:lnTo>
                  <a:pt x="4386" y="1123277"/>
                </a:lnTo>
                <a:lnTo>
                  <a:pt x="9796" y="1170430"/>
                </a:lnTo>
                <a:lnTo>
                  <a:pt x="17286" y="1216908"/>
                </a:lnTo>
                <a:lnTo>
                  <a:pt x="26806" y="1262663"/>
                </a:lnTo>
                <a:lnTo>
                  <a:pt x="38308" y="1307646"/>
                </a:lnTo>
                <a:lnTo>
                  <a:pt x="51744" y="1351806"/>
                </a:lnTo>
                <a:lnTo>
                  <a:pt x="67064" y="1395095"/>
                </a:lnTo>
                <a:lnTo>
                  <a:pt x="84220" y="1437463"/>
                </a:lnTo>
                <a:lnTo>
                  <a:pt x="103164" y="1478861"/>
                </a:lnTo>
                <a:lnTo>
                  <a:pt x="123845" y="1519240"/>
                </a:lnTo>
                <a:lnTo>
                  <a:pt x="146216" y="1558551"/>
                </a:lnTo>
                <a:lnTo>
                  <a:pt x="170228" y="1596743"/>
                </a:lnTo>
                <a:lnTo>
                  <a:pt x="195833" y="1633768"/>
                </a:lnTo>
                <a:lnTo>
                  <a:pt x="222980" y="1669576"/>
                </a:lnTo>
                <a:lnTo>
                  <a:pt x="251622" y="1704119"/>
                </a:lnTo>
                <a:lnTo>
                  <a:pt x="281711" y="1737346"/>
                </a:lnTo>
                <a:lnTo>
                  <a:pt x="313196" y="1769209"/>
                </a:lnTo>
                <a:lnTo>
                  <a:pt x="346030" y="1799657"/>
                </a:lnTo>
                <a:lnTo>
                  <a:pt x="380163" y="1828643"/>
                </a:lnTo>
                <a:lnTo>
                  <a:pt x="415547" y="1856116"/>
                </a:lnTo>
                <a:lnTo>
                  <a:pt x="452134" y="1882027"/>
                </a:lnTo>
                <a:lnTo>
                  <a:pt x="489874" y="1906327"/>
                </a:lnTo>
                <a:lnTo>
                  <a:pt x="528719" y="1928966"/>
                </a:lnTo>
                <a:lnTo>
                  <a:pt x="568620" y="1949895"/>
                </a:lnTo>
                <a:lnTo>
                  <a:pt x="609528" y="1969065"/>
                </a:lnTo>
                <a:lnTo>
                  <a:pt x="651394" y="1986427"/>
                </a:lnTo>
                <a:lnTo>
                  <a:pt x="694171" y="2001931"/>
                </a:lnTo>
                <a:lnTo>
                  <a:pt x="737808" y="2015528"/>
                </a:lnTo>
                <a:lnTo>
                  <a:pt x="782258" y="2027168"/>
                </a:lnTo>
                <a:lnTo>
                  <a:pt x="827471" y="2036802"/>
                </a:lnTo>
                <a:lnTo>
                  <a:pt x="873399" y="2044382"/>
                </a:lnTo>
                <a:lnTo>
                  <a:pt x="919993" y="2049857"/>
                </a:lnTo>
                <a:lnTo>
                  <a:pt x="967205" y="2053178"/>
                </a:lnTo>
                <a:lnTo>
                  <a:pt x="1014985" y="2054296"/>
                </a:lnTo>
                <a:lnTo>
                  <a:pt x="1062765" y="2053178"/>
                </a:lnTo>
                <a:lnTo>
                  <a:pt x="1109976" y="2049857"/>
                </a:lnTo>
                <a:lnTo>
                  <a:pt x="1156570" y="2044382"/>
                </a:lnTo>
                <a:lnTo>
                  <a:pt x="1202498" y="2036802"/>
                </a:lnTo>
                <a:lnTo>
                  <a:pt x="1247711" y="2027168"/>
                </a:lnTo>
                <a:lnTo>
                  <a:pt x="1292161" y="2015528"/>
                </a:lnTo>
                <a:lnTo>
                  <a:pt x="1335798" y="2001931"/>
                </a:lnTo>
                <a:lnTo>
                  <a:pt x="1378575" y="1986427"/>
                </a:lnTo>
                <a:lnTo>
                  <a:pt x="1420441" y="1969065"/>
                </a:lnTo>
                <a:lnTo>
                  <a:pt x="1461349" y="1949895"/>
                </a:lnTo>
                <a:lnTo>
                  <a:pt x="1501250" y="1928966"/>
                </a:lnTo>
                <a:lnTo>
                  <a:pt x="1540095" y="1906327"/>
                </a:lnTo>
                <a:lnTo>
                  <a:pt x="1577835" y="1882027"/>
                </a:lnTo>
                <a:lnTo>
                  <a:pt x="1614421" y="1856116"/>
                </a:lnTo>
                <a:lnTo>
                  <a:pt x="1649806" y="1828643"/>
                </a:lnTo>
                <a:lnTo>
                  <a:pt x="1683939" y="1799657"/>
                </a:lnTo>
                <a:lnTo>
                  <a:pt x="1716773" y="1769209"/>
                </a:lnTo>
                <a:lnTo>
                  <a:pt x="1748258" y="1737346"/>
                </a:lnTo>
                <a:lnTo>
                  <a:pt x="1778346" y="1704119"/>
                </a:lnTo>
                <a:lnTo>
                  <a:pt x="1806988" y="1669576"/>
                </a:lnTo>
                <a:lnTo>
                  <a:pt x="1834136" y="1633768"/>
                </a:lnTo>
                <a:lnTo>
                  <a:pt x="1859740" y="1596743"/>
                </a:lnTo>
                <a:lnTo>
                  <a:pt x="1883752" y="1558551"/>
                </a:lnTo>
                <a:lnTo>
                  <a:pt x="1906123" y="1519240"/>
                </a:lnTo>
                <a:lnTo>
                  <a:pt x="1926805" y="1478861"/>
                </a:lnTo>
                <a:lnTo>
                  <a:pt x="1945748" y="1437463"/>
                </a:lnTo>
                <a:lnTo>
                  <a:pt x="1962904" y="1395095"/>
                </a:lnTo>
                <a:lnTo>
                  <a:pt x="1978224" y="1351806"/>
                </a:lnTo>
                <a:lnTo>
                  <a:pt x="1991660" y="1307646"/>
                </a:lnTo>
                <a:lnTo>
                  <a:pt x="2003162" y="1262663"/>
                </a:lnTo>
                <a:lnTo>
                  <a:pt x="2012683" y="1216908"/>
                </a:lnTo>
                <a:lnTo>
                  <a:pt x="2020172" y="1170430"/>
                </a:lnTo>
                <a:lnTo>
                  <a:pt x="2025582" y="1123277"/>
                </a:lnTo>
                <a:lnTo>
                  <a:pt x="2028864" y="1075500"/>
                </a:lnTo>
                <a:lnTo>
                  <a:pt x="2029969" y="1027148"/>
                </a:lnTo>
                <a:lnTo>
                  <a:pt x="2028864" y="978795"/>
                </a:lnTo>
                <a:lnTo>
                  <a:pt x="2025582" y="931018"/>
                </a:lnTo>
                <a:lnTo>
                  <a:pt x="2020172" y="883865"/>
                </a:lnTo>
                <a:lnTo>
                  <a:pt x="2012683" y="837387"/>
                </a:lnTo>
                <a:lnTo>
                  <a:pt x="2003162" y="791632"/>
                </a:lnTo>
                <a:lnTo>
                  <a:pt x="1991660" y="746650"/>
                </a:lnTo>
                <a:lnTo>
                  <a:pt x="1978224" y="702489"/>
                </a:lnTo>
                <a:lnTo>
                  <a:pt x="1962904" y="659200"/>
                </a:lnTo>
                <a:lnTo>
                  <a:pt x="1945748" y="616832"/>
                </a:lnTo>
                <a:lnTo>
                  <a:pt x="1926805" y="575434"/>
                </a:lnTo>
                <a:lnTo>
                  <a:pt x="1906123" y="535055"/>
                </a:lnTo>
                <a:lnTo>
                  <a:pt x="1883752" y="495744"/>
                </a:lnTo>
                <a:lnTo>
                  <a:pt x="1859740" y="457552"/>
                </a:lnTo>
                <a:lnTo>
                  <a:pt x="1834136" y="420527"/>
                </a:lnTo>
                <a:lnTo>
                  <a:pt x="1806988" y="384719"/>
                </a:lnTo>
                <a:lnTo>
                  <a:pt x="1778346" y="350176"/>
                </a:lnTo>
                <a:lnTo>
                  <a:pt x="1748258" y="316949"/>
                </a:lnTo>
                <a:lnTo>
                  <a:pt x="1716773" y="285086"/>
                </a:lnTo>
                <a:lnTo>
                  <a:pt x="1683939" y="254638"/>
                </a:lnTo>
                <a:lnTo>
                  <a:pt x="1649806" y="225652"/>
                </a:lnTo>
                <a:lnTo>
                  <a:pt x="1614421" y="198179"/>
                </a:lnTo>
                <a:lnTo>
                  <a:pt x="1577835" y="172268"/>
                </a:lnTo>
                <a:lnTo>
                  <a:pt x="1540095" y="147969"/>
                </a:lnTo>
                <a:lnTo>
                  <a:pt x="1501250" y="125329"/>
                </a:lnTo>
                <a:lnTo>
                  <a:pt x="1461349" y="104400"/>
                </a:lnTo>
                <a:lnTo>
                  <a:pt x="1420441" y="85230"/>
                </a:lnTo>
                <a:lnTo>
                  <a:pt x="1378575" y="67868"/>
                </a:lnTo>
                <a:lnTo>
                  <a:pt x="1335798" y="52364"/>
                </a:lnTo>
                <a:lnTo>
                  <a:pt x="1292161" y="38767"/>
                </a:lnTo>
                <a:lnTo>
                  <a:pt x="1247711" y="27127"/>
                </a:lnTo>
                <a:lnTo>
                  <a:pt x="1202498" y="17493"/>
                </a:lnTo>
                <a:lnTo>
                  <a:pt x="1156570" y="9913"/>
                </a:lnTo>
                <a:lnTo>
                  <a:pt x="1109976" y="4439"/>
                </a:lnTo>
                <a:lnTo>
                  <a:pt x="1062765" y="1117"/>
                </a:lnTo>
                <a:lnTo>
                  <a:pt x="101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538068" y="2884063"/>
            <a:ext cx="2030095" cy="2054860"/>
          </a:xfrm>
          <a:custGeom>
            <a:avLst/>
            <a:gdLst/>
            <a:ahLst/>
            <a:cxnLst/>
            <a:rect l="l" t="t" r="r" b="b"/>
            <a:pathLst>
              <a:path w="2030095" h="2054860">
                <a:moveTo>
                  <a:pt x="0" y="1027148"/>
                </a:moveTo>
                <a:lnTo>
                  <a:pt x="1104" y="978795"/>
                </a:lnTo>
                <a:lnTo>
                  <a:pt x="4386" y="931018"/>
                </a:lnTo>
                <a:lnTo>
                  <a:pt x="9796" y="883865"/>
                </a:lnTo>
                <a:lnTo>
                  <a:pt x="17286" y="837387"/>
                </a:lnTo>
                <a:lnTo>
                  <a:pt x="26806" y="791632"/>
                </a:lnTo>
                <a:lnTo>
                  <a:pt x="38308" y="746650"/>
                </a:lnTo>
                <a:lnTo>
                  <a:pt x="51744" y="702489"/>
                </a:lnTo>
                <a:lnTo>
                  <a:pt x="67064" y="659200"/>
                </a:lnTo>
                <a:lnTo>
                  <a:pt x="84220" y="616832"/>
                </a:lnTo>
                <a:lnTo>
                  <a:pt x="103164" y="575434"/>
                </a:lnTo>
                <a:lnTo>
                  <a:pt x="123845" y="535055"/>
                </a:lnTo>
                <a:lnTo>
                  <a:pt x="146216" y="495745"/>
                </a:lnTo>
                <a:lnTo>
                  <a:pt x="170228" y="457552"/>
                </a:lnTo>
                <a:lnTo>
                  <a:pt x="195833" y="420527"/>
                </a:lnTo>
                <a:lnTo>
                  <a:pt x="222980" y="384719"/>
                </a:lnTo>
                <a:lnTo>
                  <a:pt x="251622" y="350176"/>
                </a:lnTo>
                <a:lnTo>
                  <a:pt x="281711" y="316949"/>
                </a:lnTo>
                <a:lnTo>
                  <a:pt x="313196" y="285087"/>
                </a:lnTo>
                <a:lnTo>
                  <a:pt x="346030" y="254638"/>
                </a:lnTo>
                <a:lnTo>
                  <a:pt x="380163" y="225652"/>
                </a:lnTo>
                <a:lnTo>
                  <a:pt x="415547" y="198179"/>
                </a:lnTo>
                <a:lnTo>
                  <a:pt x="452134" y="172268"/>
                </a:lnTo>
                <a:lnTo>
                  <a:pt x="489874" y="147969"/>
                </a:lnTo>
                <a:lnTo>
                  <a:pt x="528719" y="125329"/>
                </a:lnTo>
                <a:lnTo>
                  <a:pt x="568619" y="104400"/>
                </a:lnTo>
                <a:lnTo>
                  <a:pt x="609527" y="85230"/>
                </a:lnTo>
                <a:lnTo>
                  <a:pt x="651394" y="67868"/>
                </a:lnTo>
                <a:lnTo>
                  <a:pt x="694170" y="52364"/>
                </a:lnTo>
                <a:lnTo>
                  <a:pt x="737808" y="38767"/>
                </a:lnTo>
                <a:lnTo>
                  <a:pt x="782257" y="27127"/>
                </a:lnTo>
                <a:lnTo>
                  <a:pt x="827470" y="17493"/>
                </a:lnTo>
                <a:lnTo>
                  <a:pt x="873398" y="9913"/>
                </a:lnTo>
                <a:lnTo>
                  <a:pt x="919992" y="4439"/>
                </a:lnTo>
                <a:lnTo>
                  <a:pt x="967204" y="1117"/>
                </a:lnTo>
                <a:lnTo>
                  <a:pt x="1014984" y="0"/>
                </a:lnTo>
                <a:lnTo>
                  <a:pt x="1062764" y="1117"/>
                </a:lnTo>
                <a:lnTo>
                  <a:pt x="1109975" y="4439"/>
                </a:lnTo>
                <a:lnTo>
                  <a:pt x="1156569" y="9913"/>
                </a:lnTo>
                <a:lnTo>
                  <a:pt x="1202497" y="17493"/>
                </a:lnTo>
                <a:lnTo>
                  <a:pt x="1247711" y="27127"/>
                </a:lnTo>
                <a:lnTo>
                  <a:pt x="1292160" y="38767"/>
                </a:lnTo>
                <a:lnTo>
                  <a:pt x="1335798" y="52364"/>
                </a:lnTo>
                <a:lnTo>
                  <a:pt x="1378574" y="67868"/>
                </a:lnTo>
                <a:lnTo>
                  <a:pt x="1420441" y="85230"/>
                </a:lnTo>
                <a:lnTo>
                  <a:pt x="1461349" y="104400"/>
                </a:lnTo>
                <a:lnTo>
                  <a:pt x="1501249" y="125329"/>
                </a:lnTo>
                <a:lnTo>
                  <a:pt x="1540094" y="147969"/>
                </a:lnTo>
                <a:lnTo>
                  <a:pt x="1577834" y="172268"/>
                </a:lnTo>
                <a:lnTo>
                  <a:pt x="1614421" y="198179"/>
                </a:lnTo>
                <a:lnTo>
                  <a:pt x="1649805" y="225652"/>
                </a:lnTo>
                <a:lnTo>
                  <a:pt x="1683939" y="254638"/>
                </a:lnTo>
                <a:lnTo>
                  <a:pt x="1716773" y="285087"/>
                </a:lnTo>
                <a:lnTo>
                  <a:pt x="1748258" y="316949"/>
                </a:lnTo>
                <a:lnTo>
                  <a:pt x="1778346" y="350176"/>
                </a:lnTo>
                <a:lnTo>
                  <a:pt x="1806988" y="384719"/>
                </a:lnTo>
                <a:lnTo>
                  <a:pt x="1834136" y="420527"/>
                </a:lnTo>
                <a:lnTo>
                  <a:pt x="1859740" y="457552"/>
                </a:lnTo>
                <a:lnTo>
                  <a:pt x="1883752" y="495745"/>
                </a:lnTo>
                <a:lnTo>
                  <a:pt x="1906123" y="535055"/>
                </a:lnTo>
                <a:lnTo>
                  <a:pt x="1926805" y="575434"/>
                </a:lnTo>
                <a:lnTo>
                  <a:pt x="1945748" y="616832"/>
                </a:lnTo>
                <a:lnTo>
                  <a:pt x="1962904" y="659200"/>
                </a:lnTo>
                <a:lnTo>
                  <a:pt x="1978224" y="702489"/>
                </a:lnTo>
                <a:lnTo>
                  <a:pt x="1991660" y="746650"/>
                </a:lnTo>
                <a:lnTo>
                  <a:pt x="2003162" y="791632"/>
                </a:lnTo>
                <a:lnTo>
                  <a:pt x="2012683" y="837387"/>
                </a:lnTo>
                <a:lnTo>
                  <a:pt x="2020172" y="883865"/>
                </a:lnTo>
                <a:lnTo>
                  <a:pt x="2025582" y="931018"/>
                </a:lnTo>
                <a:lnTo>
                  <a:pt x="2028864" y="978795"/>
                </a:lnTo>
                <a:lnTo>
                  <a:pt x="2029969" y="1027148"/>
                </a:lnTo>
                <a:lnTo>
                  <a:pt x="2028864" y="1075500"/>
                </a:lnTo>
                <a:lnTo>
                  <a:pt x="2025582" y="1123277"/>
                </a:lnTo>
                <a:lnTo>
                  <a:pt x="2020172" y="1170430"/>
                </a:lnTo>
                <a:lnTo>
                  <a:pt x="2012683" y="1216908"/>
                </a:lnTo>
                <a:lnTo>
                  <a:pt x="2003162" y="1262663"/>
                </a:lnTo>
                <a:lnTo>
                  <a:pt x="1991660" y="1307645"/>
                </a:lnTo>
                <a:lnTo>
                  <a:pt x="1978224" y="1351806"/>
                </a:lnTo>
                <a:lnTo>
                  <a:pt x="1962904" y="1395095"/>
                </a:lnTo>
                <a:lnTo>
                  <a:pt x="1945748" y="1437463"/>
                </a:lnTo>
                <a:lnTo>
                  <a:pt x="1926805" y="1478861"/>
                </a:lnTo>
                <a:lnTo>
                  <a:pt x="1906123" y="1519240"/>
                </a:lnTo>
                <a:lnTo>
                  <a:pt x="1883752" y="1558550"/>
                </a:lnTo>
                <a:lnTo>
                  <a:pt x="1859740" y="1596742"/>
                </a:lnTo>
                <a:lnTo>
                  <a:pt x="1834136" y="1633768"/>
                </a:lnTo>
                <a:lnTo>
                  <a:pt x="1806988" y="1669576"/>
                </a:lnTo>
                <a:lnTo>
                  <a:pt x="1778346" y="1704118"/>
                </a:lnTo>
                <a:lnTo>
                  <a:pt x="1748258" y="1737346"/>
                </a:lnTo>
                <a:lnTo>
                  <a:pt x="1716773" y="1769208"/>
                </a:lnTo>
                <a:lnTo>
                  <a:pt x="1683939" y="1799657"/>
                </a:lnTo>
                <a:lnTo>
                  <a:pt x="1649805" y="1828642"/>
                </a:lnTo>
                <a:lnTo>
                  <a:pt x="1614421" y="1856115"/>
                </a:lnTo>
                <a:lnTo>
                  <a:pt x="1577834" y="1882026"/>
                </a:lnTo>
                <a:lnTo>
                  <a:pt x="1540094" y="1906326"/>
                </a:lnTo>
                <a:lnTo>
                  <a:pt x="1501249" y="1928965"/>
                </a:lnTo>
                <a:lnTo>
                  <a:pt x="1461349" y="1949895"/>
                </a:lnTo>
                <a:lnTo>
                  <a:pt x="1420441" y="1969065"/>
                </a:lnTo>
                <a:lnTo>
                  <a:pt x="1378574" y="1986427"/>
                </a:lnTo>
                <a:lnTo>
                  <a:pt x="1335798" y="2001930"/>
                </a:lnTo>
                <a:lnTo>
                  <a:pt x="1292160" y="2015527"/>
                </a:lnTo>
                <a:lnTo>
                  <a:pt x="1247711" y="2027167"/>
                </a:lnTo>
                <a:lnTo>
                  <a:pt x="1202497" y="2036802"/>
                </a:lnTo>
                <a:lnTo>
                  <a:pt x="1156569" y="2044381"/>
                </a:lnTo>
                <a:lnTo>
                  <a:pt x="1109975" y="2049856"/>
                </a:lnTo>
                <a:lnTo>
                  <a:pt x="1062764" y="2053177"/>
                </a:lnTo>
                <a:lnTo>
                  <a:pt x="1014984" y="2054295"/>
                </a:lnTo>
                <a:lnTo>
                  <a:pt x="967204" y="2053177"/>
                </a:lnTo>
                <a:lnTo>
                  <a:pt x="919992" y="2049856"/>
                </a:lnTo>
                <a:lnTo>
                  <a:pt x="873398" y="2044381"/>
                </a:lnTo>
                <a:lnTo>
                  <a:pt x="827470" y="2036802"/>
                </a:lnTo>
                <a:lnTo>
                  <a:pt x="782257" y="2027167"/>
                </a:lnTo>
                <a:lnTo>
                  <a:pt x="737808" y="2015527"/>
                </a:lnTo>
                <a:lnTo>
                  <a:pt x="694170" y="2001930"/>
                </a:lnTo>
                <a:lnTo>
                  <a:pt x="651394" y="1986427"/>
                </a:lnTo>
                <a:lnTo>
                  <a:pt x="609527" y="1969065"/>
                </a:lnTo>
                <a:lnTo>
                  <a:pt x="568619" y="1949895"/>
                </a:lnTo>
                <a:lnTo>
                  <a:pt x="528719" y="1928965"/>
                </a:lnTo>
                <a:lnTo>
                  <a:pt x="489874" y="1906326"/>
                </a:lnTo>
                <a:lnTo>
                  <a:pt x="452134" y="1882026"/>
                </a:lnTo>
                <a:lnTo>
                  <a:pt x="415547" y="1856115"/>
                </a:lnTo>
                <a:lnTo>
                  <a:pt x="380163" y="1828642"/>
                </a:lnTo>
                <a:lnTo>
                  <a:pt x="346030" y="1799657"/>
                </a:lnTo>
                <a:lnTo>
                  <a:pt x="313196" y="1769208"/>
                </a:lnTo>
                <a:lnTo>
                  <a:pt x="281711" y="1737346"/>
                </a:lnTo>
                <a:lnTo>
                  <a:pt x="251622" y="1704118"/>
                </a:lnTo>
                <a:lnTo>
                  <a:pt x="222980" y="1669576"/>
                </a:lnTo>
                <a:lnTo>
                  <a:pt x="195833" y="1633768"/>
                </a:lnTo>
                <a:lnTo>
                  <a:pt x="170228" y="1596742"/>
                </a:lnTo>
                <a:lnTo>
                  <a:pt x="146216" y="1558550"/>
                </a:lnTo>
                <a:lnTo>
                  <a:pt x="123845" y="1519240"/>
                </a:lnTo>
                <a:lnTo>
                  <a:pt x="103164" y="1478861"/>
                </a:lnTo>
                <a:lnTo>
                  <a:pt x="84220" y="1437463"/>
                </a:lnTo>
                <a:lnTo>
                  <a:pt x="67064" y="1395095"/>
                </a:lnTo>
                <a:lnTo>
                  <a:pt x="51744" y="1351806"/>
                </a:lnTo>
                <a:lnTo>
                  <a:pt x="38308" y="1307645"/>
                </a:lnTo>
                <a:lnTo>
                  <a:pt x="26806" y="1262663"/>
                </a:lnTo>
                <a:lnTo>
                  <a:pt x="17286" y="1216908"/>
                </a:lnTo>
                <a:lnTo>
                  <a:pt x="9796" y="1170430"/>
                </a:lnTo>
                <a:lnTo>
                  <a:pt x="4386" y="1123277"/>
                </a:lnTo>
                <a:lnTo>
                  <a:pt x="1104" y="1075500"/>
                </a:lnTo>
                <a:lnTo>
                  <a:pt x="0" y="1027148"/>
                </a:lnTo>
                <a:close/>
              </a:path>
            </a:pathLst>
          </a:custGeom>
          <a:ln w="90989">
            <a:solidFill>
              <a:srgbClr val="008DA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8166390" y="3774440"/>
            <a:ext cx="774700" cy="2762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700" spc="-30" b="1">
                <a:solidFill>
                  <a:srgbClr val="203864"/>
                </a:solidFill>
                <a:latin typeface="Century Gothic"/>
                <a:cs typeface="Century Gothic"/>
              </a:rPr>
              <a:t>B</a:t>
            </a:r>
            <a:r>
              <a:rPr dirty="0" sz="1700" spc="-15" b="1">
                <a:solidFill>
                  <a:srgbClr val="203864"/>
                </a:solidFill>
                <a:latin typeface="Century Gothic"/>
                <a:cs typeface="Century Gothic"/>
              </a:rPr>
              <a:t>r</a:t>
            </a:r>
            <a:r>
              <a:rPr dirty="0" sz="1700" spc="-20" b="1">
                <a:solidFill>
                  <a:srgbClr val="203864"/>
                </a:solidFill>
                <a:latin typeface="Century Gothic"/>
                <a:cs typeface="Century Gothic"/>
              </a:rPr>
              <a:t>o</a:t>
            </a:r>
            <a:r>
              <a:rPr dirty="0" sz="1700" spc="-30" b="1">
                <a:solidFill>
                  <a:srgbClr val="203864"/>
                </a:solidFill>
                <a:latin typeface="Century Gothic"/>
                <a:cs typeface="Century Gothic"/>
              </a:rPr>
              <a:t>k</a:t>
            </a:r>
            <a:r>
              <a:rPr dirty="0" sz="1700" spc="-20" b="1">
                <a:solidFill>
                  <a:srgbClr val="203864"/>
                </a:solidFill>
                <a:latin typeface="Century Gothic"/>
                <a:cs typeface="Century Gothic"/>
              </a:rPr>
              <a:t>e</a:t>
            </a:r>
            <a:r>
              <a:rPr dirty="0" sz="1700" spc="-15" b="1">
                <a:solidFill>
                  <a:srgbClr val="203864"/>
                </a:solidFill>
                <a:latin typeface="Century Gothic"/>
                <a:cs typeface="Century Gothic"/>
              </a:rPr>
              <a:t>r</a:t>
            </a:r>
            <a:r>
              <a:rPr dirty="0" sz="1700" spc="-5" b="1">
                <a:solidFill>
                  <a:srgbClr val="203864"/>
                </a:solidFill>
                <a:latin typeface="Century Gothic"/>
                <a:cs typeface="Century Gothic"/>
              </a:rPr>
              <a:t>s</a:t>
            </a:r>
            <a:endParaRPr sz="170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478967" y="3750056"/>
            <a:ext cx="1456055" cy="2762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700" spc="-20" b="1">
                <a:solidFill>
                  <a:srgbClr val="203864"/>
                </a:solidFill>
                <a:latin typeface="Century Gothic"/>
                <a:cs typeface="Century Gothic"/>
              </a:rPr>
              <a:t>Independents</a:t>
            </a:r>
            <a:endParaRPr sz="17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473" y="1401572"/>
            <a:ext cx="7870825" cy="5092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1900"/>
              </a:lnSpc>
            </a:pPr>
            <a:r>
              <a:rPr dirty="0" sz="1800" spc="55" b="1">
                <a:solidFill>
                  <a:srgbClr val="008DA8"/>
                </a:solidFill>
                <a:latin typeface="Calibri"/>
                <a:cs typeface="Calibri"/>
              </a:rPr>
              <a:t>Banks</a:t>
            </a:r>
            <a:r>
              <a:rPr dirty="0" sz="1800" spc="-80" b="1">
                <a:solidFill>
                  <a:srgbClr val="008DA8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008DA8"/>
                </a:solidFill>
                <a:latin typeface="Calibri"/>
                <a:cs typeface="Calibri"/>
              </a:rPr>
              <a:t>offer</a:t>
            </a:r>
            <a:r>
              <a:rPr dirty="0" sz="1800" spc="-80">
                <a:solidFill>
                  <a:srgbClr val="008DA8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008DA8"/>
                </a:solidFill>
                <a:latin typeface="Calibri"/>
                <a:cs typeface="Calibri"/>
              </a:rPr>
              <a:t>loan</a:t>
            </a:r>
            <a:r>
              <a:rPr dirty="0" sz="1800" spc="-90">
                <a:solidFill>
                  <a:srgbClr val="008DA8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008DA8"/>
                </a:solidFill>
                <a:latin typeface="Calibri"/>
                <a:cs typeface="Calibri"/>
              </a:rPr>
              <a:t>and</a:t>
            </a:r>
            <a:r>
              <a:rPr dirty="0" sz="1800" spc="-85">
                <a:solidFill>
                  <a:srgbClr val="008DA8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008DA8"/>
                </a:solidFill>
                <a:latin typeface="Calibri"/>
                <a:cs typeface="Calibri"/>
              </a:rPr>
              <a:t>lease</a:t>
            </a:r>
            <a:r>
              <a:rPr dirty="0" sz="1800" spc="-90">
                <a:solidFill>
                  <a:srgbClr val="008DA8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008DA8"/>
                </a:solidFill>
                <a:latin typeface="Calibri"/>
                <a:cs typeface="Calibri"/>
              </a:rPr>
              <a:t>finance</a:t>
            </a:r>
            <a:r>
              <a:rPr dirty="0" sz="1800" spc="-90">
                <a:solidFill>
                  <a:srgbClr val="008DA8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008DA8"/>
                </a:solidFill>
                <a:latin typeface="Calibri"/>
                <a:cs typeface="Calibri"/>
              </a:rPr>
              <a:t>products</a:t>
            </a:r>
            <a:r>
              <a:rPr dirty="0" sz="1800" spc="-80">
                <a:solidFill>
                  <a:srgbClr val="008DA8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008DA8"/>
                </a:solidFill>
                <a:latin typeface="Calibri"/>
                <a:cs typeface="Calibri"/>
              </a:rPr>
              <a:t>to</a:t>
            </a:r>
            <a:r>
              <a:rPr dirty="0" sz="1800" spc="-95">
                <a:solidFill>
                  <a:srgbClr val="008DA8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008DA8"/>
                </a:solidFill>
                <a:latin typeface="Calibri"/>
                <a:cs typeface="Calibri"/>
              </a:rPr>
              <a:t>provide</a:t>
            </a:r>
            <a:r>
              <a:rPr dirty="0" sz="1800" spc="-90">
                <a:solidFill>
                  <a:srgbClr val="008DA8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008DA8"/>
                </a:solidFill>
                <a:latin typeface="Calibri"/>
                <a:cs typeface="Calibri"/>
              </a:rPr>
              <a:t>customers</a:t>
            </a:r>
            <a:r>
              <a:rPr dirty="0" sz="1800" spc="-80">
                <a:solidFill>
                  <a:srgbClr val="008DA8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08DA8"/>
                </a:solidFill>
                <a:latin typeface="Calibri"/>
                <a:cs typeface="Calibri"/>
              </a:rPr>
              <a:t>with</a:t>
            </a:r>
            <a:r>
              <a:rPr dirty="0" sz="1800" spc="-85">
                <a:solidFill>
                  <a:srgbClr val="008DA8"/>
                </a:solidFill>
                <a:latin typeface="Calibri"/>
                <a:cs typeface="Calibri"/>
              </a:rPr>
              <a:t> </a:t>
            </a:r>
            <a:r>
              <a:rPr dirty="0" sz="1800" spc="45">
                <a:solidFill>
                  <a:srgbClr val="008DA8"/>
                </a:solidFill>
                <a:latin typeface="Calibri"/>
                <a:cs typeface="Calibri"/>
              </a:rPr>
              <a:t>a</a:t>
            </a:r>
            <a:r>
              <a:rPr dirty="0" sz="1800" spc="-85">
                <a:solidFill>
                  <a:srgbClr val="008DA8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008DA8"/>
                </a:solidFill>
                <a:latin typeface="Calibri"/>
                <a:cs typeface="Calibri"/>
              </a:rPr>
              <a:t>full</a:t>
            </a:r>
            <a:r>
              <a:rPr dirty="0" sz="1800" spc="-75">
                <a:solidFill>
                  <a:srgbClr val="008DA8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008DA8"/>
                </a:solidFill>
                <a:latin typeface="Calibri"/>
                <a:cs typeface="Calibri"/>
              </a:rPr>
              <a:t>range</a:t>
            </a:r>
            <a:r>
              <a:rPr dirty="0" sz="1800" spc="-90">
                <a:solidFill>
                  <a:srgbClr val="008DA8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008DA8"/>
                </a:solidFill>
                <a:latin typeface="Calibri"/>
                <a:cs typeface="Calibri"/>
              </a:rPr>
              <a:t>of  </a:t>
            </a:r>
            <a:r>
              <a:rPr dirty="0" sz="1800" spc="10">
                <a:solidFill>
                  <a:srgbClr val="008DA8"/>
                </a:solidFill>
                <a:latin typeface="Calibri"/>
                <a:cs typeface="Calibri"/>
              </a:rPr>
              <a:t>financial </a:t>
            </a:r>
            <a:r>
              <a:rPr dirty="0" sz="1800">
                <a:solidFill>
                  <a:srgbClr val="008DA8"/>
                </a:solidFill>
                <a:latin typeface="Calibri"/>
                <a:cs typeface="Calibri"/>
              </a:rPr>
              <a:t>services.</a:t>
            </a:r>
            <a:r>
              <a:rPr dirty="0" sz="1800" spc="-185">
                <a:solidFill>
                  <a:srgbClr val="008DA8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008DA8"/>
                </a:solidFill>
                <a:latin typeface="Calibri"/>
                <a:cs typeface="Calibri"/>
              </a:rPr>
              <a:t>Examples: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88303" y="2835440"/>
            <a:ext cx="2030095" cy="2054860"/>
          </a:xfrm>
          <a:custGeom>
            <a:avLst/>
            <a:gdLst/>
            <a:ahLst/>
            <a:cxnLst/>
            <a:rect l="l" t="t" r="r" b="b"/>
            <a:pathLst>
              <a:path w="2030095" h="2054860">
                <a:moveTo>
                  <a:pt x="1014985" y="0"/>
                </a:moveTo>
                <a:lnTo>
                  <a:pt x="967205" y="1117"/>
                </a:lnTo>
                <a:lnTo>
                  <a:pt x="919993" y="4439"/>
                </a:lnTo>
                <a:lnTo>
                  <a:pt x="873399" y="9913"/>
                </a:lnTo>
                <a:lnTo>
                  <a:pt x="827471" y="17493"/>
                </a:lnTo>
                <a:lnTo>
                  <a:pt x="782258" y="27127"/>
                </a:lnTo>
                <a:lnTo>
                  <a:pt x="737808" y="38767"/>
                </a:lnTo>
                <a:lnTo>
                  <a:pt x="694171" y="52364"/>
                </a:lnTo>
                <a:lnTo>
                  <a:pt x="651394" y="67868"/>
                </a:lnTo>
                <a:lnTo>
                  <a:pt x="609528" y="85230"/>
                </a:lnTo>
                <a:lnTo>
                  <a:pt x="568620" y="104400"/>
                </a:lnTo>
                <a:lnTo>
                  <a:pt x="528719" y="125329"/>
                </a:lnTo>
                <a:lnTo>
                  <a:pt x="489874" y="147969"/>
                </a:lnTo>
                <a:lnTo>
                  <a:pt x="452134" y="172268"/>
                </a:lnTo>
                <a:lnTo>
                  <a:pt x="415548" y="198179"/>
                </a:lnTo>
                <a:lnTo>
                  <a:pt x="380163" y="225652"/>
                </a:lnTo>
                <a:lnTo>
                  <a:pt x="346030" y="254638"/>
                </a:lnTo>
                <a:lnTo>
                  <a:pt x="313196" y="285086"/>
                </a:lnTo>
                <a:lnTo>
                  <a:pt x="281711" y="316949"/>
                </a:lnTo>
                <a:lnTo>
                  <a:pt x="251623" y="350176"/>
                </a:lnTo>
                <a:lnTo>
                  <a:pt x="222980" y="384719"/>
                </a:lnTo>
                <a:lnTo>
                  <a:pt x="195833" y="420527"/>
                </a:lnTo>
                <a:lnTo>
                  <a:pt x="170229" y="457552"/>
                </a:lnTo>
                <a:lnTo>
                  <a:pt x="146216" y="495744"/>
                </a:lnTo>
                <a:lnTo>
                  <a:pt x="123845" y="535055"/>
                </a:lnTo>
                <a:lnTo>
                  <a:pt x="103164" y="575434"/>
                </a:lnTo>
                <a:lnTo>
                  <a:pt x="84221" y="616832"/>
                </a:lnTo>
                <a:lnTo>
                  <a:pt x="67064" y="659200"/>
                </a:lnTo>
                <a:lnTo>
                  <a:pt x="51744" y="702489"/>
                </a:lnTo>
                <a:lnTo>
                  <a:pt x="38308" y="746650"/>
                </a:lnTo>
                <a:lnTo>
                  <a:pt x="26806" y="791632"/>
                </a:lnTo>
                <a:lnTo>
                  <a:pt x="17286" y="837387"/>
                </a:lnTo>
                <a:lnTo>
                  <a:pt x="9796" y="883865"/>
                </a:lnTo>
                <a:lnTo>
                  <a:pt x="4386" y="931018"/>
                </a:lnTo>
                <a:lnTo>
                  <a:pt x="1104" y="978795"/>
                </a:lnTo>
                <a:lnTo>
                  <a:pt x="0" y="1027148"/>
                </a:lnTo>
                <a:lnTo>
                  <a:pt x="1104" y="1075500"/>
                </a:lnTo>
                <a:lnTo>
                  <a:pt x="4386" y="1123277"/>
                </a:lnTo>
                <a:lnTo>
                  <a:pt x="9796" y="1170430"/>
                </a:lnTo>
                <a:lnTo>
                  <a:pt x="17286" y="1216908"/>
                </a:lnTo>
                <a:lnTo>
                  <a:pt x="26806" y="1262663"/>
                </a:lnTo>
                <a:lnTo>
                  <a:pt x="38308" y="1307645"/>
                </a:lnTo>
                <a:lnTo>
                  <a:pt x="51744" y="1351805"/>
                </a:lnTo>
                <a:lnTo>
                  <a:pt x="67064" y="1395094"/>
                </a:lnTo>
                <a:lnTo>
                  <a:pt x="84221" y="1437463"/>
                </a:lnTo>
                <a:lnTo>
                  <a:pt x="103164" y="1478861"/>
                </a:lnTo>
                <a:lnTo>
                  <a:pt x="123845" y="1519240"/>
                </a:lnTo>
                <a:lnTo>
                  <a:pt x="146216" y="1558550"/>
                </a:lnTo>
                <a:lnTo>
                  <a:pt x="170229" y="1596742"/>
                </a:lnTo>
                <a:lnTo>
                  <a:pt x="195833" y="1633767"/>
                </a:lnTo>
                <a:lnTo>
                  <a:pt x="222980" y="1669576"/>
                </a:lnTo>
                <a:lnTo>
                  <a:pt x="251623" y="1704118"/>
                </a:lnTo>
                <a:lnTo>
                  <a:pt x="281711" y="1737346"/>
                </a:lnTo>
                <a:lnTo>
                  <a:pt x="313196" y="1769208"/>
                </a:lnTo>
                <a:lnTo>
                  <a:pt x="346030" y="1799657"/>
                </a:lnTo>
                <a:lnTo>
                  <a:pt x="380163" y="1828642"/>
                </a:lnTo>
                <a:lnTo>
                  <a:pt x="415548" y="1856115"/>
                </a:lnTo>
                <a:lnTo>
                  <a:pt x="452134" y="1882026"/>
                </a:lnTo>
                <a:lnTo>
                  <a:pt x="489874" y="1906326"/>
                </a:lnTo>
                <a:lnTo>
                  <a:pt x="528719" y="1928966"/>
                </a:lnTo>
                <a:lnTo>
                  <a:pt x="568620" y="1949895"/>
                </a:lnTo>
                <a:lnTo>
                  <a:pt x="609528" y="1969065"/>
                </a:lnTo>
                <a:lnTo>
                  <a:pt x="651394" y="1986427"/>
                </a:lnTo>
                <a:lnTo>
                  <a:pt x="694171" y="2001931"/>
                </a:lnTo>
                <a:lnTo>
                  <a:pt x="737808" y="2015528"/>
                </a:lnTo>
                <a:lnTo>
                  <a:pt x="782258" y="2027168"/>
                </a:lnTo>
                <a:lnTo>
                  <a:pt x="827471" y="2036802"/>
                </a:lnTo>
                <a:lnTo>
                  <a:pt x="873399" y="2044382"/>
                </a:lnTo>
                <a:lnTo>
                  <a:pt x="919993" y="2049857"/>
                </a:lnTo>
                <a:lnTo>
                  <a:pt x="967205" y="2053178"/>
                </a:lnTo>
                <a:lnTo>
                  <a:pt x="1014985" y="2054296"/>
                </a:lnTo>
                <a:lnTo>
                  <a:pt x="1062765" y="2053178"/>
                </a:lnTo>
                <a:lnTo>
                  <a:pt x="1109976" y="2049857"/>
                </a:lnTo>
                <a:lnTo>
                  <a:pt x="1156570" y="2044382"/>
                </a:lnTo>
                <a:lnTo>
                  <a:pt x="1202498" y="2036802"/>
                </a:lnTo>
                <a:lnTo>
                  <a:pt x="1247711" y="2027168"/>
                </a:lnTo>
                <a:lnTo>
                  <a:pt x="1292161" y="2015528"/>
                </a:lnTo>
                <a:lnTo>
                  <a:pt x="1335798" y="2001931"/>
                </a:lnTo>
                <a:lnTo>
                  <a:pt x="1378574" y="1986427"/>
                </a:lnTo>
                <a:lnTo>
                  <a:pt x="1420441" y="1969065"/>
                </a:lnTo>
                <a:lnTo>
                  <a:pt x="1461349" y="1949895"/>
                </a:lnTo>
                <a:lnTo>
                  <a:pt x="1501250" y="1928966"/>
                </a:lnTo>
                <a:lnTo>
                  <a:pt x="1540094" y="1906326"/>
                </a:lnTo>
                <a:lnTo>
                  <a:pt x="1577834" y="1882026"/>
                </a:lnTo>
                <a:lnTo>
                  <a:pt x="1614421" y="1856115"/>
                </a:lnTo>
                <a:lnTo>
                  <a:pt x="1649805" y="1828642"/>
                </a:lnTo>
                <a:lnTo>
                  <a:pt x="1683939" y="1799657"/>
                </a:lnTo>
                <a:lnTo>
                  <a:pt x="1716772" y="1769208"/>
                </a:lnTo>
                <a:lnTo>
                  <a:pt x="1748258" y="1737346"/>
                </a:lnTo>
                <a:lnTo>
                  <a:pt x="1778346" y="1704118"/>
                </a:lnTo>
                <a:lnTo>
                  <a:pt x="1806988" y="1669576"/>
                </a:lnTo>
                <a:lnTo>
                  <a:pt x="1834136" y="1633767"/>
                </a:lnTo>
                <a:lnTo>
                  <a:pt x="1859740" y="1596742"/>
                </a:lnTo>
                <a:lnTo>
                  <a:pt x="1883752" y="1558550"/>
                </a:lnTo>
                <a:lnTo>
                  <a:pt x="1906123" y="1519240"/>
                </a:lnTo>
                <a:lnTo>
                  <a:pt x="1926805" y="1478861"/>
                </a:lnTo>
                <a:lnTo>
                  <a:pt x="1945748" y="1437463"/>
                </a:lnTo>
                <a:lnTo>
                  <a:pt x="1962904" y="1395094"/>
                </a:lnTo>
                <a:lnTo>
                  <a:pt x="1978224" y="1351805"/>
                </a:lnTo>
                <a:lnTo>
                  <a:pt x="1991660" y="1307645"/>
                </a:lnTo>
                <a:lnTo>
                  <a:pt x="2003162" y="1262663"/>
                </a:lnTo>
                <a:lnTo>
                  <a:pt x="2012683" y="1216908"/>
                </a:lnTo>
                <a:lnTo>
                  <a:pt x="2020172" y="1170430"/>
                </a:lnTo>
                <a:lnTo>
                  <a:pt x="2025582" y="1123277"/>
                </a:lnTo>
                <a:lnTo>
                  <a:pt x="2028864" y="1075500"/>
                </a:lnTo>
                <a:lnTo>
                  <a:pt x="2029969" y="1027148"/>
                </a:lnTo>
                <a:lnTo>
                  <a:pt x="2028864" y="978795"/>
                </a:lnTo>
                <a:lnTo>
                  <a:pt x="2025582" y="931018"/>
                </a:lnTo>
                <a:lnTo>
                  <a:pt x="2020172" y="883865"/>
                </a:lnTo>
                <a:lnTo>
                  <a:pt x="2012683" y="837387"/>
                </a:lnTo>
                <a:lnTo>
                  <a:pt x="2003162" y="791632"/>
                </a:lnTo>
                <a:lnTo>
                  <a:pt x="1991660" y="746650"/>
                </a:lnTo>
                <a:lnTo>
                  <a:pt x="1978224" y="702489"/>
                </a:lnTo>
                <a:lnTo>
                  <a:pt x="1962904" y="659200"/>
                </a:lnTo>
                <a:lnTo>
                  <a:pt x="1945748" y="616832"/>
                </a:lnTo>
                <a:lnTo>
                  <a:pt x="1926805" y="575434"/>
                </a:lnTo>
                <a:lnTo>
                  <a:pt x="1906123" y="535055"/>
                </a:lnTo>
                <a:lnTo>
                  <a:pt x="1883752" y="495744"/>
                </a:lnTo>
                <a:lnTo>
                  <a:pt x="1859740" y="457552"/>
                </a:lnTo>
                <a:lnTo>
                  <a:pt x="1834136" y="420527"/>
                </a:lnTo>
                <a:lnTo>
                  <a:pt x="1806988" y="384719"/>
                </a:lnTo>
                <a:lnTo>
                  <a:pt x="1778346" y="350176"/>
                </a:lnTo>
                <a:lnTo>
                  <a:pt x="1748258" y="316949"/>
                </a:lnTo>
                <a:lnTo>
                  <a:pt x="1716772" y="285086"/>
                </a:lnTo>
                <a:lnTo>
                  <a:pt x="1683939" y="254638"/>
                </a:lnTo>
                <a:lnTo>
                  <a:pt x="1649805" y="225652"/>
                </a:lnTo>
                <a:lnTo>
                  <a:pt x="1614421" y="198179"/>
                </a:lnTo>
                <a:lnTo>
                  <a:pt x="1577834" y="172268"/>
                </a:lnTo>
                <a:lnTo>
                  <a:pt x="1540094" y="147969"/>
                </a:lnTo>
                <a:lnTo>
                  <a:pt x="1501250" y="125329"/>
                </a:lnTo>
                <a:lnTo>
                  <a:pt x="1461349" y="104400"/>
                </a:lnTo>
                <a:lnTo>
                  <a:pt x="1420441" y="85230"/>
                </a:lnTo>
                <a:lnTo>
                  <a:pt x="1378574" y="67868"/>
                </a:lnTo>
                <a:lnTo>
                  <a:pt x="1335798" y="52364"/>
                </a:lnTo>
                <a:lnTo>
                  <a:pt x="1292161" y="38767"/>
                </a:lnTo>
                <a:lnTo>
                  <a:pt x="1247711" y="27127"/>
                </a:lnTo>
                <a:lnTo>
                  <a:pt x="1202498" y="17493"/>
                </a:lnTo>
                <a:lnTo>
                  <a:pt x="1156570" y="9913"/>
                </a:lnTo>
                <a:lnTo>
                  <a:pt x="1109976" y="4439"/>
                </a:lnTo>
                <a:lnTo>
                  <a:pt x="1062765" y="1117"/>
                </a:lnTo>
                <a:lnTo>
                  <a:pt x="101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88303" y="2835440"/>
            <a:ext cx="2030095" cy="2054860"/>
          </a:xfrm>
          <a:custGeom>
            <a:avLst/>
            <a:gdLst/>
            <a:ahLst/>
            <a:cxnLst/>
            <a:rect l="l" t="t" r="r" b="b"/>
            <a:pathLst>
              <a:path w="2030095" h="2054860">
                <a:moveTo>
                  <a:pt x="0" y="1027148"/>
                </a:moveTo>
                <a:lnTo>
                  <a:pt x="1104" y="978795"/>
                </a:lnTo>
                <a:lnTo>
                  <a:pt x="4386" y="931018"/>
                </a:lnTo>
                <a:lnTo>
                  <a:pt x="9796" y="883865"/>
                </a:lnTo>
                <a:lnTo>
                  <a:pt x="17286" y="837387"/>
                </a:lnTo>
                <a:lnTo>
                  <a:pt x="26806" y="791632"/>
                </a:lnTo>
                <a:lnTo>
                  <a:pt x="38308" y="746650"/>
                </a:lnTo>
                <a:lnTo>
                  <a:pt x="51744" y="702489"/>
                </a:lnTo>
                <a:lnTo>
                  <a:pt x="67064" y="659200"/>
                </a:lnTo>
                <a:lnTo>
                  <a:pt x="84220" y="616832"/>
                </a:lnTo>
                <a:lnTo>
                  <a:pt x="103164" y="575434"/>
                </a:lnTo>
                <a:lnTo>
                  <a:pt x="123845" y="535055"/>
                </a:lnTo>
                <a:lnTo>
                  <a:pt x="146216" y="495745"/>
                </a:lnTo>
                <a:lnTo>
                  <a:pt x="170228" y="457552"/>
                </a:lnTo>
                <a:lnTo>
                  <a:pt x="195833" y="420527"/>
                </a:lnTo>
                <a:lnTo>
                  <a:pt x="222980" y="384719"/>
                </a:lnTo>
                <a:lnTo>
                  <a:pt x="251622" y="350176"/>
                </a:lnTo>
                <a:lnTo>
                  <a:pt x="281711" y="316949"/>
                </a:lnTo>
                <a:lnTo>
                  <a:pt x="313196" y="285087"/>
                </a:lnTo>
                <a:lnTo>
                  <a:pt x="346030" y="254638"/>
                </a:lnTo>
                <a:lnTo>
                  <a:pt x="380163" y="225652"/>
                </a:lnTo>
                <a:lnTo>
                  <a:pt x="415547" y="198179"/>
                </a:lnTo>
                <a:lnTo>
                  <a:pt x="452134" y="172268"/>
                </a:lnTo>
                <a:lnTo>
                  <a:pt x="489874" y="147969"/>
                </a:lnTo>
                <a:lnTo>
                  <a:pt x="528719" y="125329"/>
                </a:lnTo>
                <a:lnTo>
                  <a:pt x="568619" y="104400"/>
                </a:lnTo>
                <a:lnTo>
                  <a:pt x="609527" y="85230"/>
                </a:lnTo>
                <a:lnTo>
                  <a:pt x="651394" y="67868"/>
                </a:lnTo>
                <a:lnTo>
                  <a:pt x="694170" y="52364"/>
                </a:lnTo>
                <a:lnTo>
                  <a:pt x="737808" y="38767"/>
                </a:lnTo>
                <a:lnTo>
                  <a:pt x="782257" y="27127"/>
                </a:lnTo>
                <a:lnTo>
                  <a:pt x="827470" y="17493"/>
                </a:lnTo>
                <a:lnTo>
                  <a:pt x="873398" y="9913"/>
                </a:lnTo>
                <a:lnTo>
                  <a:pt x="919992" y="4439"/>
                </a:lnTo>
                <a:lnTo>
                  <a:pt x="967204" y="1117"/>
                </a:lnTo>
                <a:lnTo>
                  <a:pt x="1014984" y="0"/>
                </a:lnTo>
                <a:lnTo>
                  <a:pt x="1062764" y="1117"/>
                </a:lnTo>
                <a:lnTo>
                  <a:pt x="1109975" y="4439"/>
                </a:lnTo>
                <a:lnTo>
                  <a:pt x="1156569" y="9913"/>
                </a:lnTo>
                <a:lnTo>
                  <a:pt x="1202497" y="17493"/>
                </a:lnTo>
                <a:lnTo>
                  <a:pt x="1247711" y="27127"/>
                </a:lnTo>
                <a:lnTo>
                  <a:pt x="1292160" y="38767"/>
                </a:lnTo>
                <a:lnTo>
                  <a:pt x="1335798" y="52364"/>
                </a:lnTo>
                <a:lnTo>
                  <a:pt x="1378574" y="67868"/>
                </a:lnTo>
                <a:lnTo>
                  <a:pt x="1420441" y="85230"/>
                </a:lnTo>
                <a:lnTo>
                  <a:pt x="1461349" y="104400"/>
                </a:lnTo>
                <a:lnTo>
                  <a:pt x="1501249" y="125329"/>
                </a:lnTo>
                <a:lnTo>
                  <a:pt x="1540094" y="147969"/>
                </a:lnTo>
                <a:lnTo>
                  <a:pt x="1577834" y="172268"/>
                </a:lnTo>
                <a:lnTo>
                  <a:pt x="1614421" y="198179"/>
                </a:lnTo>
                <a:lnTo>
                  <a:pt x="1649805" y="225652"/>
                </a:lnTo>
                <a:lnTo>
                  <a:pt x="1683939" y="254638"/>
                </a:lnTo>
                <a:lnTo>
                  <a:pt x="1716773" y="285087"/>
                </a:lnTo>
                <a:lnTo>
                  <a:pt x="1748258" y="316949"/>
                </a:lnTo>
                <a:lnTo>
                  <a:pt x="1778346" y="350176"/>
                </a:lnTo>
                <a:lnTo>
                  <a:pt x="1806988" y="384719"/>
                </a:lnTo>
                <a:lnTo>
                  <a:pt x="1834136" y="420527"/>
                </a:lnTo>
                <a:lnTo>
                  <a:pt x="1859740" y="457552"/>
                </a:lnTo>
                <a:lnTo>
                  <a:pt x="1883752" y="495745"/>
                </a:lnTo>
                <a:lnTo>
                  <a:pt x="1906123" y="535055"/>
                </a:lnTo>
                <a:lnTo>
                  <a:pt x="1926805" y="575434"/>
                </a:lnTo>
                <a:lnTo>
                  <a:pt x="1945748" y="616832"/>
                </a:lnTo>
                <a:lnTo>
                  <a:pt x="1962904" y="659200"/>
                </a:lnTo>
                <a:lnTo>
                  <a:pt x="1978224" y="702489"/>
                </a:lnTo>
                <a:lnTo>
                  <a:pt x="1991660" y="746650"/>
                </a:lnTo>
                <a:lnTo>
                  <a:pt x="2003162" y="791632"/>
                </a:lnTo>
                <a:lnTo>
                  <a:pt x="2012683" y="837387"/>
                </a:lnTo>
                <a:lnTo>
                  <a:pt x="2020172" y="883865"/>
                </a:lnTo>
                <a:lnTo>
                  <a:pt x="2025582" y="931018"/>
                </a:lnTo>
                <a:lnTo>
                  <a:pt x="2028864" y="978795"/>
                </a:lnTo>
                <a:lnTo>
                  <a:pt x="2029969" y="1027148"/>
                </a:lnTo>
                <a:lnTo>
                  <a:pt x="2028864" y="1075500"/>
                </a:lnTo>
                <a:lnTo>
                  <a:pt x="2025582" y="1123277"/>
                </a:lnTo>
                <a:lnTo>
                  <a:pt x="2020172" y="1170430"/>
                </a:lnTo>
                <a:lnTo>
                  <a:pt x="2012683" y="1216908"/>
                </a:lnTo>
                <a:lnTo>
                  <a:pt x="2003162" y="1262663"/>
                </a:lnTo>
                <a:lnTo>
                  <a:pt x="1991660" y="1307645"/>
                </a:lnTo>
                <a:lnTo>
                  <a:pt x="1978224" y="1351806"/>
                </a:lnTo>
                <a:lnTo>
                  <a:pt x="1962904" y="1395095"/>
                </a:lnTo>
                <a:lnTo>
                  <a:pt x="1945748" y="1437463"/>
                </a:lnTo>
                <a:lnTo>
                  <a:pt x="1926805" y="1478861"/>
                </a:lnTo>
                <a:lnTo>
                  <a:pt x="1906123" y="1519240"/>
                </a:lnTo>
                <a:lnTo>
                  <a:pt x="1883752" y="1558550"/>
                </a:lnTo>
                <a:lnTo>
                  <a:pt x="1859740" y="1596742"/>
                </a:lnTo>
                <a:lnTo>
                  <a:pt x="1834136" y="1633768"/>
                </a:lnTo>
                <a:lnTo>
                  <a:pt x="1806988" y="1669576"/>
                </a:lnTo>
                <a:lnTo>
                  <a:pt x="1778346" y="1704118"/>
                </a:lnTo>
                <a:lnTo>
                  <a:pt x="1748258" y="1737346"/>
                </a:lnTo>
                <a:lnTo>
                  <a:pt x="1716773" y="1769208"/>
                </a:lnTo>
                <a:lnTo>
                  <a:pt x="1683939" y="1799657"/>
                </a:lnTo>
                <a:lnTo>
                  <a:pt x="1649805" y="1828642"/>
                </a:lnTo>
                <a:lnTo>
                  <a:pt x="1614421" y="1856115"/>
                </a:lnTo>
                <a:lnTo>
                  <a:pt x="1577834" y="1882026"/>
                </a:lnTo>
                <a:lnTo>
                  <a:pt x="1540094" y="1906326"/>
                </a:lnTo>
                <a:lnTo>
                  <a:pt x="1501249" y="1928965"/>
                </a:lnTo>
                <a:lnTo>
                  <a:pt x="1461349" y="1949895"/>
                </a:lnTo>
                <a:lnTo>
                  <a:pt x="1420441" y="1969065"/>
                </a:lnTo>
                <a:lnTo>
                  <a:pt x="1378574" y="1986427"/>
                </a:lnTo>
                <a:lnTo>
                  <a:pt x="1335798" y="2001930"/>
                </a:lnTo>
                <a:lnTo>
                  <a:pt x="1292160" y="2015527"/>
                </a:lnTo>
                <a:lnTo>
                  <a:pt x="1247711" y="2027167"/>
                </a:lnTo>
                <a:lnTo>
                  <a:pt x="1202497" y="2036802"/>
                </a:lnTo>
                <a:lnTo>
                  <a:pt x="1156569" y="2044381"/>
                </a:lnTo>
                <a:lnTo>
                  <a:pt x="1109975" y="2049856"/>
                </a:lnTo>
                <a:lnTo>
                  <a:pt x="1062764" y="2053177"/>
                </a:lnTo>
                <a:lnTo>
                  <a:pt x="1014984" y="2054295"/>
                </a:lnTo>
                <a:lnTo>
                  <a:pt x="967204" y="2053177"/>
                </a:lnTo>
                <a:lnTo>
                  <a:pt x="919992" y="2049856"/>
                </a:lnTo>
                <a:lnTo>
                  <a:pt x="873398" y="2044381"/>
                </a:lnTo>
                <a:lnTo>
                  <a:pt x="827470" y="2036802"/>
                </a:lnTo>
                <a:lnTo>
                  <a:pt x="782257" y="2027167"/>
                </a:lnTo>
                <a:lnTo>
                  <a:pt x="737808" y="2015527"/>
                </a:lnTo>
                <a:lnTo>
                  <a:pt x="694170" y="2001930"/>
                </a:lnTo>
                <a:lnTo>
                  <a:pt x="651394" y="1986427"/>
                </a:lnTo>
                <a:lnTo>
                  <a:pt x="609527" y="1969065"/>
                </a:lnTo>
                <a:lnTo>
                  <a:pt x="568619" y="1949895"/>
                </a:lnTo>
                <a:lnTo>
                  <a:pt x="528719" y="1928965"/>
                </a:lnTo>
                <a:lnTo>
                  <a:pt x="489874" y="1906326"/>
                </a:lnTo>
                <a:lnTo>
                  <a:pt x="452134" y="1882026"/>
                </a:lnTo>
                <a:lnTo>
                  <a:pt x="415547" y="1856115"/>
                </a:lnTo>
                <a:lnTo>
                  <a:pt x="380163" y="1828642"/>
                </a:lnTo>
                <a:lnTo>
                  <a:pt x="346030" y="1799657"/>
                </a:lnTo>
                <a:lnTo>
                  <a:pt x="313196" y="1769208"/>
                </a:lnTo>
                <a:lnTo>
                  <a:pt x="281711" y="1737346"/>
                </a:lnTo>
                <a:lnTo>
                  <a:pt x="251622" y="1704118"/>
                </a:lnTo>
                <a:lnTo>
                  <a:pt x="222980" y="1669576"/>
                </a:lnTo>
                <a:lnTo>
                  <a:pt x="195833" y="1633768"/>
                </a:lnTo>
                <a:lnTo>
                  <a:pt x="170228" y="1596742"/>
                </a:lnTo>
                <a:lnTo>
                  <a:pt x="146216" y="1558550"/>
                </a:lnTo>
                <a:lnTo>
                  <a:pt x="123845" y="1519240"/>
                </a:lnTo>
                <a:lnTo>
                  <a:pt x="103164" y="1478861"/>
                </a:lnTo>
                <a:lnTo>
                  <a:pt x="84220" y="1437463"/>
                </a:lnTo>
                <a:lnTo>
                  <a:pt x="67064" y="1395095"/>
                </a:lnTo>
                <a:lnTo>
                  <a:pt x="51744" y="1351806"/>
                </a:lnTo>
                <a:lnTo>
                  <a:pt x="38308" y="1307645"/>
                </a:lnTo>
                <a:lnTo>
                  <a:pt x="26806" y="1262663"/>
                </a:lnTo>
                <a:lnTo>
                  <a:pt x="17286" y="1216908"/>
                </a:lnTo>
                <a:lnTo>
                  <a:pt x="9796" y="1170430"/>
                </a:lnTo>
                <a:lnTo>
                  <a:pt x="4386" y="1123277"/>
                </a:lnTo>
                <a:lnTo>
                  <a:pt x="1104" y="1075500"/>
                </a:lnTo>
                <a:lnTo>
                  <a:pt x="0" y="1027148"/>
                </a:lnTo>
                <a:close/>
              </a:path>
            </a:pathLst>
          </a:custGeom>
          <a:ln w="90989">
            <a:solidFill>
              <a:srgbClr val="008DA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287376" y="3725672"/>
            <a:ext cx="630555" cy="2762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700" spc="-30" b="1">
                <a:solidFill>
                  <a:srgbClr val="203864"/>
                </a:solidFill>
                <a:latin typeface="Century Gothic"/>
                <a:cs typeface="Century Gothic"/>
              </a:rPr>
              <a:t>B</a:t>
            </a:r>
            <a:r>
              <a:rPr dirty="0" sz="1700" spc="-25" b="1">
                <a:solidFill>
                  <a:srgbClr val="203864"/>
                </a:solidFill>
                <a:latin typeface="Century Gothic"/>
                <a:cs typeface="Century Gothic"/>
              </a:rPr>
              <a:t>an</a:t>
            </a:r>
            <a:r>
              <a:rPr dirty="0" sz="1700" spc="-30" b="1">
                <a:solidFill>
                  <a:srgbClr val="203864"/>
                </a:solidFill>
                <a:latin typeface="Century Gothic"/>
                <a:cs typeface="Century Gothic"/>
              </a:rPr>
              <a:t>ks</a:t>
            </a:r>
            <a:endParaRPr sz="17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11392" y="2876804"/>
            <a:ext cx="3082925" cy="20097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40029" indent="-227329">
              <a:lnSpc>
                <a:spcPct val="100000"/>
              </a:lnSpc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Bank </a:t>
            </a: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of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America Global</a:t>
            </a:r>
            <a:r>
              <a:rPr dirty="0" sz="1400" spc="3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Leasing</a:t>
            </a:r>
            <a:endParaRPr sz="1400">
              <a:latin typeface="Century Gothic"/>
              <a:cs typeface="Century Gothic"/>
            </a:endParaRPr>
          </a:p>
          <a:p>
            <a:pPr marL="240029" indent="-227329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BMO</a:t>
            </a:r>
            <a:endParaRPr sz="1400">
              <a:latin typeface="Century Gothic"/>
              <a:cs typeface="Century Gothic"/>
            </a:endParaRPr>
          </a:p>
          <a:p>
            <a:pPr marL="240029" indent="-227329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DLL</a:t>
            </a:r>
            <a:endParaRPr sz="1400">
              <a:latin typeface="Century Gothic"/>
              <a:cs typeface="Century Gothic"/>
            </a:endParaRPr>
          </a:p>
          <a:p>
            <a:pPr marL="240029" indent="-227329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PNC </a:t>
            </a: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Equipment</a:t>
            </a:r>
            <a:r>
              <a:rPr dirty="0" sz="1400" spc="-3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Finance</a:t>
            </a:r>
            <a:endParaRPr sz="1400">
              <a:latin typeface="Century Gothic"/>
              <a:cs typeface="Century Gothic"/>
            </a:endParaRPr>
          </a:p>
          <a:p>
            <a:pPr marL="240029" indent="-227329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First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Citizens</a:t>
            </a:r>
            <a:r>
              <a:rPr dirty="0" sz="1400" spc="-3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Bank</a:t>
            </a:r>
            <a:endParaRPr sz="1400">
              <a:latin typeface="Century Gothic"/>
              <a:cs typeface="Century Gothic"/>
            </a:endParaRPr>
          </a:p>
          <a:p>
            <a:pPr marL="240029" indent="-227329">
              <a:lnSpc>
                <a:spcPct val="100000"/>
              </a:lnSpc>
              <a:spcBef>
                <a:spcPts val="715"/>
              </a:spcBef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Huntington Asset Finance</a:t>
            </a:r>
            <a:endParaRPr sz="1400">
              <a:latin typeface="Century Gothic"/>
              <a:cs typeface="Century Gothic"/>
            </a:endParaRPr>
          </a:p>
          <a:p>
            <a:pPr marL="240029" indent="-227329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Midland </a:t>
            </a: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Equipment</a:t>
            </a:r>
            <a:r>
              <a:rPr dirty="0" sz="1400" spc="-1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Finance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32734" y="2876804"/>
            <a:ext cx="3009265" cy="20097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40029" indent="-227329">
              <a:lnSpc>
                <a:spcPct val="100000"/>
              </a:lnSpc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U.S.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Bank </a:t>
            </a: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Equipment</a:t>
            </a:r>
            <a:r>
              <a:rPr dirty="0" sz="1400" spc="-1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Finance</a:t>
            </a:r>
            <a:endParaRPr sz="1400">
              <a:latin typeface="Century Gothic"/>
              <a:cs typeface="Century Gothic"/>
            </a:endParaRPr>
          </a:p>
          <a:p>
            <a:pPr marL="240029" indent="-227329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Pacific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Western Bank</a:t>
            </a:r>
            <a:endParaRPr sz="1400">
              <a:latin typeface="Century Gothic"/>
              <a:cs typeface="Century Gothic"/>
            </a:endParaRPr>
          </a:p>
          <a:p>
            <a:pPr marL="240029" indent="-227329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Truist </a:t>
            </a: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Equipment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Finance</a:t>
            </a:r>
            <a:r>
              <a:rPr dirty="0" sz="1400" spc="-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Corp.</a:t>
            </a:r>
            <a:endParaRPr sz="1400">
              <a:latin typeface="Century Gothic"/>
              <a:cs typeface="Century Gothic"/>
            </a:endParaRPr>
          </a:p>
          <a:p>
            <a:pPr marL="240029" indent="-227329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Fifth Third</a:t>
            </a:r>
            <a:r>
              <a:rPr dirty="0" sz="1400" spc="-1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Bank</a:t>
            </a:r>
            <a:endParaRPr sz="1400">
              <a:latin typeface="Century Gothic"/>
              <a:cs typeface="Century Gothic"/>
            </a:endParaRPr>
          </a:p>
          <a:p>
            <a:pPr marL="240029" indent="-227329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Wintrust Asset</a:t>
            </a:r>
            <a:r>
              <a:rPr dirty="0" sz="1400" spc="-3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Finance</a:t>
            </a:r>
            <a:endParaRPr sz="1400">
              <a:latin typeface="Century Gothic"/>
              <a:cs typeface="Century Gothic"/>
            </a:endParaRPr>
          </a:p>
          <a:p>
            <a:pPr marL="240029" indent="-227329">
              <a:lnSpc>
                <a:spcPct val="100000"/>
              </a:lnSpc>
              <a:spcBef>
                <a:spcPts val="715"/>
              </a:spcBef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Wells Fargo </a:t>
            </a: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Equipment</a:t>
            </a:r>
            <a:r>
              <a:rPr dirty="0" sz="1400" spc="-3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Finance</a:t>
            </a:r>
            <a:endParaRPr sz="1400">
              <a:latin typeface="Century Gothic"/>
              <a:cs typeface="Century Gothic"/>
            </a:endParaRPr>
          </a:p>
          <a:p>
            <a:pPr marL="240029" indent="-227329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Western </a:t>
            </a: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Equipment</a:t>
            </a:r>
            <a:r>
              <a:rPr dirty="0" sz="1400" spc="-2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Finance</a:t>
            </a:r>
            <a:endParaRPr sz="14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472" y="1411732"/>
            <a:ext cx="8179434" cy="50228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1920"/>
              </a:lnSpc>
            </a:pPr>
            <a:r>
              <a:rPr dirty="0" sz="1800" spc="-25" b="1">
                <a:solidFill>
                  <a:srgbClr val="008DA8"/>
                </a:solidFill>
                <a:latin typeface="Century Gothic"/>
                <a:cs typeface="Century Gothic"/>
              </a:rPr>
              <a:t>Captives </a:t>
            </a:r>
            <a:r>
              <a:rPr dirty="0" sz="1800" spc="-20">
                <a:solidFill>
                  <a:srgbClr val="008DA8"/>
                </a:solidFill>
                <a:latin typeface="Century Gothic"/>
                <a:cs typeface="Century Gothic"/>
              </a:rPr>
              <a:t>are </a:t>
            </a:r>
            <a:r>
              <a:rPr dirty="0" sz="1800" spc="-35">
                <a:solidFill>
                  <a:srgbClr val="008DA8"/>
                </a:solidFill>
                <a:latin typeface="Century Gothic"/>
                <a:cs typeface="Century Gothic"/>
              </a:rPr>
              <a:t>companies </a:t>
            </a:r>
            <a:r>
              <a:rPr dirty="0" sz="1800" spc="-25">
                <a:solidFill>
                  <a:srgbClr val="008DA8"/>
                </a:solidFill>
                <a:latin typeface="Century Gothic"/>
                <a:cs typeface="Century Gothic"/>
              </a:rPr>
              <a:t>set </a:t>
            </a:r>
            <a:r>
              <a:rPr dirty="0" sz="1800" spc="-15">
                <a:solidFill>
                  <a:srgbClr val="008DA8"/>
                </a:solidFill>
                <a:latin typeface="Century Gothic"/>
                <a:cs typeface="Century Gothic"/>
              </a:rPr>
              <a:t>up </a:t>
            </a:r>
            <a:r>
              <a:rPr dirty="0" sz="1800" spc="-20">
                <a:solidFill>
                  <a:srgbClr val="008DA8"/>
                </a:solidFill>
                <a:latin typeface="Century Gothic"/>
                <a:cs typeface="Century Gothic"/>
              </a:rPr>
              <a:t>by </a:t>
            </a:r>
            <a:r>
              <a:rPr dirty="0" sz="1800">
                <a:solidFill>
                  <a:srgbClr val="008DA8"/>
                </a:solidFill>
                <a:latin typeface="Century Gothic"/>
                <a:cs typeface="Century Gothic"/>
              </a:rPr>
              <a:t>a </a:t>
            </a:r>
            <a:r>
              <a:rPr dirty="0" sz="1800" spc="-30">
                <a:solidFill>
                  <a:srgbClr val="008DA8"/>
                </a:solidFill>
                <a:latin typeface="Century Gothic"/>
                <a:cs typeface="Century Gothic"/>
              </a:rPr>
              <a:t>manufacturer </a:t>
            </a:r>
            <a:r>
              <a:rPr dirty="0" sz="1800" spc="-20">
                <a:solidFill>
                  <a:srgbClr val="008DA8"/>
                </a:solidFill>
                <a:latin typeface="Century Gothic"/>
                <a:cs typeface="Century Gothic"/>
              </a:rPr>
              <a:t>or </a:t>
            </a:r>
            <a:r>
              <a:rPr dirty="0" sz="1800" spc="-35">
                <a:solidFill>
                  <a:srgbClr val="008DA8"/>
                </a:solidFill>
                <a:latin typeface="Century Gothic"/>
                <a:cs typeface="Century Gothic"/>
              </a:rPr>
              <a:t>equipment </a:t>
            </a:r>
            <a:r>
              <a:rPr dirty="0" sz="1800" spc="-30">
                <a:solidFill>
                  <a:srgbClr val="008DA8"/>
                </a:solidFill>
                <a:latin typeface="Century Gothic"/>
                <a:cs typeface="Century Gothic"/>
              </a:rPr>
              <a:t>dealer </a:t>
            </a:r>
            <a:r>
              <a:rPr dirty="0" sz="1800" spc="-10">
                <a:solidFill>
                  <a:srgbClr val="008DA8"/>
                </a:solidFill>
                <a:latin typeface="Century Gothic"/>
                <a:cs typeface="Century Gothic"/>
              </a:rPr>
              <a:t>to  </a:t>
            </a:r>
            <a:r>
              <a:rPr dirty="0" sz="1800" spc="-30">
                <a:solidFill>
                  <a:srgbClr val="008DA8"/>
                </a:solidFill>
                <a:latin typeface="Century Gothic"/>
                <a:cs typeface="Century Gothic"/>
              </a:rPr>
              <a:t>finance </a:t>
            </a:r>
            <a:r>
              <a:rPr dirty="0" sz="1800" spc="-20">
                <a:solidFill>
                  <a:srgbClr val="008DA8"/>
                </a:solidFill>
                <a:latin typeface="Century Gothic"/>
                <a:cs typeface="Century Gothic"/>
              </a:rPr>
              <a:t>the sale or </a:t>
            </a:r>
            <a:r>
              <a:rPr dirty="0" sz="1800" spc="-25">
                <a:solidFill>
                  <a:srgbClr val="008DA8"/>
                </a:solidFill>
                <a:latin typeface="Century Gothic"/>
                <a:cs typeface="Century Gothic"/>
              </a:rPr>
              <a:t>lease </a:t>
            </a:r>
            <a:r>
              <a:rPr dirty="0" sz="1800" spc="-20">
                <a:solidFill>
                  <a:srgbClr val="008DA8"/>
                </a:solidFill>
                <a:latin typeface="Century Gothic"/>
                <a:cs typeface="Century Gothic"/>
              </a:rPr>
              <a:t>of </a:t>
            </a:r>
            <a:r>
              <a:rPr dirty="0" sz="1800" spc="-10">
                <a:solidFill>
                  <a:srgbClr val="008DA8"/>
                </a:solidFill>
                <a:latin typeface="Century Gothic"/>
                <a:cs typeface="Century Gothic"/>
              </a:rPr>
              <a:t>its </a:t>
            </a:r>
            <a:r>
              <a:rPr dirty="0" sz="1800" spc="-30">
                <a:solidFill>
                  <a:srgbClr val="008DA8"/>
                </a:solidFill>
                <a:latin typeface="Century Gothic"/>
                <a:cs typeface="Century Gothic"/>
              </a:rPr>
              <a:t>own </a:t>
            </a:r>
            <a:r>
              <a:rPr dirty="0" sz="1800" spc="-25">
                <a:solidFill>
                  <a:srgbClr val="008DA8"/>
                </a:solidFill>
                <a:latin typeface="Century Gothic"/>
                <a:cs typeface="Century Gothic"/>
              </a:rPr>
              <a:t>products </a:t>
            </a:r>
            <a:r>
              <a:rPr dirty="0" sz="1800" spc="-10">
                <a:solidFill>
                  <a:srgbClr val="008DA8"/>
                </a:solidFill>
                <a:latin typeface="Century Gothic"/>
                <a:cs typeface="Century Gothic"/>
              </a:rPr>
              <a:t>to </a:t>
            </a:r>
            <a:r>
              <a:rPr dirty="0" sz="1800" spc="-30">
                <a:solidFill>
                  <a:srgbClr val="008DA8"/>
                </a:solidFill>
                <a:latin typeface="Century Gothic"/>
                <a:cs typeface="Century Gothic"/>
              </a:rPr>
              <a:t>end-users. </a:t>
            </a:r>
            <a:r>
              <a:rPr dirty="0" sz="1800" spc="-35">
                <a:solidFill>
                  <a:srgbClr val="008DA8"/>
                </a:solidFill>
                <a:latin typeface="Century Gothic"/>
                <a:cs typeface="Century Gothic"/>
              </a:rPr>
              <a:t>Examples</a:t>
            </a:r>
            <a:r>
              <a:rPr dirty="0" sz="1800" spc="-190">
                <a:solidFill>
                  <a:srgbClr val="008DA8"/>
                </a:solidFill>
                <a:latin typeface="Century Gothic"/>
                <a:cs typeface="Century Gothic"/>
              </a:rPr>
              <a:t> </a:t>
            </a:r>
            <a:r>
              <a:rPr dirty="0" sz="1800" spc="-25">
                <a:solidFill>
                  <a:srgbClr val="008DA8"/>
                </a:solidFill>
                <a:latin typeface="Century Gothic"/>
                <a:cs typeface="Century Gothic"/>
              </a:rPr>
              <a:t>include: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88303" y="2835440"/>
            <a:ext cx="2030095" cy="2054860"/>
          </a:xfrm>
          <a:custGeom>
            <a:avLst/>
            <a:gdLst/>
            <a:ahLst/>
            <a:cxnLst/>
            <a:rect l="l" t="t" r="r" b="b"/>
            <a:pathLst>
              <a:path w="2030095" h="2054860">
                <a:moveTo>
                  <a:pt x="1014985" y="0"/>
                </a:moveTo>
                <a:lnTo>
                  <a:pt x="967205" y="1117"/>
                </a:lnTo>
                <a:lnTo>
                  <a:pt x="919993" y="4439"/>
                </a:lnTo>
                <a:lnTo>
                  <a:pt x="873399" y="9913"/>
                </a:lnTo>
                <a:lnTo>
                  <a:pt x="827471" y="17493"/>
                </a:lnTo>
                <a:lnTo>
                  <a:pt x="782258" y="27127"/>
                </a:lnTo>
                <a:lnTo>
                  <a:pt x="737808" y="38767"/>
                </a:lnTo>
                <a:lnTo>
                  <a:pt x="694171" y="52364"/>
                </a:lnTo>
                <a:lnTo>
                  <a:pt x="651394" y="67868"/>
                </a:lnTo>
                <a:lnTo>
                  <a:pt x="609528" y="85230"/>
                </a:lnTo>
                <a:lnTo>
                  <a:pt x="568620" y="104400"/>
                </a:lnTo>
                <a:lnTo>
                  <a:pt x="528719" y="125329"/>
                </a:lnTo>
                <a:lnTo>
                  <a:pt x="489874" y="147969"/>
                </a:lnTo>
                <a:lnTo>
                  <a:pt x="452134" y="172268"/>
                </a:lnTo>
                <a:lnTo>
                  <a:pt x="415548" y="198179"/>
                </a:lnTo>
                <a:lnTo>
                  <a:pt x="380163" y="225652"/>
                </a:lnTo>
                <a:lnTo>
                  <a:pt x="346030" y="254638"/>
                </a:lnTo>
                <a:lnTo>
                  <a:pt x="313196" y="285086"/>
                </a:lnTo>
                <a:lnTo>
                  <a:pt x="281711" y="316949"/>
                </a:lnTo>
                <a:lnTo>
                  <a:pt x="251623" y="350176"/>
                </a:lnTo>
                <a:lnTo>
                  <a:pt x="222980" y="384719"/>
                </a:lnTo>
                <a:lnTo>
                  <a:pt x="195833" y="420527"/>
                </a:lnTo>
                <a:lnTo>
                  <a:pt x="170229" y="457552"/>
                </a:lnTo>
                <a:lnTo>
                  <a:pt x="146216" y="495744"/>
                </a:lnTo>
                <a:lnTo>
                  <a:pt x="123845" y="535055"/>
                </a:lnTo>
                <a:lnTo>
                  <a:pt x="103164" y="575434"/>
                </a:lnTo>
                <a:lnTo>
                  <a:pt x="84221" y="616832"/>
                </a:lnTo>
                <a:lnTo>
                  <a:pt x="67064" y="659200"/>
                </a:lnTo>
                <a:lnTo>
                  <a:pt x="51744" y="702489"/>
                </a:lnTo>
                <a:lnTo>
                  <a:pt x="38308" y="746650"/>
                </a:lnTo>
                <a:lnTo>
                  <a:pt x="26806" y="791632"/>
                </a:lnTo>
                <a:lnTo>
                  <a:pt x="17286" y="837387"/>
                </a:lnTo>
                <a:lnTo>
                  <a:pt x="9796" y="883865"/>
                </a:lnTo>
                <a:lnTo>
                  <a:pt x="4386" y="931018"/>
                </a:lnTo>
                <a:lnTo>
                  <a:pt x="1104" y="978795"/>
                </a:lnTo>
                <a:lnTo>
                  <a:pt x="0" y="1027148"/>
                </a:lnTo>
                <a:lnTo>
                  <a:pt x="1104" y="1075500"/>
                </a:lnTo>
                <a:lnTo>
                  <a:pt x="4386" y="1123277"/>
                </a:lnTo>
                <a:lnTo>
                  <a:pt x="9796" y="1170430"/>
                </a:lnTo>
                <a:lnTo>
                  <a:pt x="17286" y="1216908"/>
                </a:lnTo>
                <a:lnTo>
                  <a:pt x="26806" y="1262663"/>
                </a:lnTo>
                <a:lnTo>
                  <a:pt x="38308" y="1307645"/>
                </a:lnTo>
                <a:lnTo>
                  <a:pt x="51744" y="1351805"/>
                </a:lnTo>
                <a:lnTo>
                  <a:pt x="67064" y="1395094"/>
                </a:lnTo>
                <a:lnTo>
                  <a:pt x="84221" y="1437463"/>
                </a:lnTo>
                <a:lnTo>
                  <a:pt x="103164" y="1478861"/>
                </a:lnTo>
                <a:lnTo>
                  <a:pt x="123845" y="1519240"/>
                </a:lnTo>
                <a:lnTo>
                  <a:pt x="146216" y="1558550"/>
                </a:lnTo>
                <a:lnTo>
                  <a:pt x="170229" y="1596742"/>
                </a:lnTo>
                <a:lnTo>
                  <a:pt x="195833" y="1633767"/>
                </a:lnTo>
                <a:lnTo>
                  <a:pt x="222980" y="1669576"/>
                </a:lnTo>
                <a:lnTo>
                  <a:pt x="251623" y="1704118"/>
                </a:lnTo>
                <a:lnTo>
                  <a:pt x="281711" y="1737346"/>
                </a:lnTo>
                <a:lnTo>
                  <a:pt x="313196" y="1769208"/>
                </a:lnTo>
                <a:lnTo>
                  <a:pt x="346030" y="1799657"/>
                </a:lnTo>
                <a:lnTo>
                  <a:pt x="380163" y="1828642"/>
                </a:lnTo>
                <a:lnTo>
                  <a:pt x="415548" y="1856115"/>
                </a:lnTo>
                <a:lnTo>
                  <a:pt x="452134" y="1882026"/>
                </a:lnTo>
                <a:lnTo>
                  <a:pt x="489874" y="1906326"/>
                </a:lnTo>
                <a:lnTo>
                  <a:pt x="528719" y="1928966"/>
                </a:lnTo>
                <a:lnTo>
                  <a:pt x="568620" y="1949895"/>
                </a:lnTo>
                <a:lnTo>
                  <a:pt x="609528" y="1969065"/>
                </a:lnTo>
                <a:lnTo>
                  <a:pt x="651394" y="1986427"/>
                </a:lnTo>
                <a:lnTo>
                  <a:pt x="694171" y="2001931"/>
                </a:lnTo>
                <a:lnTo>
                  <a:pt x="737808" y="2015528"/>
                </a:lnTo>
                <a:lnTo>
                  <a:pt x="782258" y="2027168"/>
                </a:lnTo>
                <a:lnTo>
                  <a:pt x="827471" y="2036802"/>
                </a:lnTo>
                <a:lnTo>
                  <a:pt x="873399" y="2044382"/>
                </a:lnTo>
                <a:lnTo>
                  <a:pt x="919993" y="2049857"/>
                </a:lnTo>
                <a:lnTo>
                  <a:pt x="967205" y="2053178"/>
                </a:lnTo>
                <a:lnTo>
                  <a:pt x="1014985" y="2054296"/>
                </a:lnTo>
                <a:lnTo>
                  <a:pt x="1062765" y="2053178"/>
                </a:lnTo>
                <a:lnTo>
                  <a:pt x="1109976" y="2049857"/>
                </a:lnTo>
                <a:lnTo>
                  <a:pt x="1156570" y="2044382"/>
                </a:lnTo>
                <a:lnTo>
                  <a:pt x="1202498" y="2036802"/>
                </a:lnTo>
                <a:lnTo>
                  <a:pt x="1247711" y="2027168"/>
                </a:lnTo>
                <a:lnTo>
                  <a:pt x="1292161" y="2015528"/>
                </a:lnTo>
                <a:lnTo>
                  <a:pt x="1335798" y="2001931"/>
                </a:lnTo>
                <a:lnTo>
                  <a:pt x="1378574" y="1986427"/>
                </a:lnTo>
                <a:lnTo>
                  <a:pt x="1420441" y="1969065"/>
                </a:lnTo>
                <a:lnTo>
                  <a:pt x="1461349" y="1949895"/>
                </a:lnTo>
                <a:lnTo>
                  <a:pt x="1501250" y="1928966"/>
                </a:lnTo>
                <a:lnTo>
                  <a:pt x="1540094" y="1906326"/>
                </a:lnTo>
                <a:lnTo>
                  <a:pt x="1577834" y="1882026"/>
                </a:lnTo>
                <a:lnTo>
                  <a:pt x="1614421" y="1856115"/>
                </a:lnTo>
                <a:lnTo>
                  <a:pt x="1649805" y="1828642"/>
                </a:lnTo>
                <a:lnTo>
                  <a:pt x="1683939" y="1799657"/>
                </a:lnTo>
                <a:lnTo>
                  <a:pt x="1716772" y="1769208"/>
                </a:lnTo>
                <a:lnTo>
                  <a:pt x="1748258" y="1737346"/>
                </a:lnTo>
                <a:lnTo>
                  <a:pt x="1778346" y="1704118"/>
                </a:lnTo>
                <a:lnTo>
                  <a:pt x="1806988" y="1669576"/>
                </a:lnTo>
                <a:lnTo>
                  <a:pt x="1834136" y="1633767"/>
                </a:lnTo>
                <a:lnTo>
                  <a:pt x="1859740" y="1596742"/>
                </a:lnTo>
                <a:lnTo>
                  <a:pt x="1883752" y="1558550"/>
                </a:lnTo>
                <a:lnTo>
                  <a:pt x="1906123" y="1519240"/>
                </a:lnTo>
                <a:lnTo>
                  <a:pt x="1926805" y="1478861"/>
                </a:lnTo>
                <a:lnTo>
                  <a:pt x="1945748" y="1437463"/>
                </a:lnTo>
                <a:lnTo>
                  <a:pt x="1962904" y="1395094"/>
                </a:lnTo>
                <a:lnTo>
                  <a:pt x="1978224" y="1351805"/>
                </a:lnTo>
                <a:lnTo>
                  <a:pt x="1991660" y="1307645"/>
                </a:lnTo>
                <a:lnTo>
                  <a:pt x="2003162" y="1262663"/>
                </a:lnTo>
                <a:lnTo>
                  <a:pt x="2012683" y="1216908"/>
                </a:lnTo>
                <a:lnTo>
                  <a:pt x="2020172" y="1170430"/>
                </a:lnTo>
                <a:lnTo>
                  <a:pt x="2025582" y="1123277"/>
                </a:lnTo>
                <a:lnTo>
                  <a:pt x="2028864" y="1075500"/>
                </a:lnTo>
                <a:lnTo>
                  <a:pt x="2029969" y="1027148"/>
                </a:lnTo>
                <a:lnTo>
                  <a:pt x="2028864" y="978795"/>
                </a:lnTo>
                <a:lnTo>
                  <a:pt x="2025582" y="931018"/>
                </a:lnTo>
                <a:lnTo>
                  <a:pt x="2020172" y="883865"/>
                </a:lnTo>
                <a:lnTo>
                  <a:pt x="2012683" y="837387"/>
                </a:lnTo>
                <a:lnTo>
                  <a:pt x="2003162" y="791632"/>
                </a:lnTo>
                <a:lnTo>
                  <a:pt x="1991660" y="746650"/>
                </a:lnTo>
                <a:lnTo>
                  <a:pt x="1978224" y="702489"/>
                </a:lnTo>
                <a:lnTo>
                  <a:pt x="1962904" y="659200"/>
                </a:lnTo>
                <a:lnTo>
                  <a:pt x="1945748" y="616832"/>
                </a:lnTo>
                <a:lnTo>
                  <a:pt x="1926805" y="575434"/>
                </a:lnTo>
                <a:lnTo>
                  <a:pt x="1906123" y="535055"/>
                </a:lnTo>
                <a:lnTo>
                  <a:pt x="1883752" y="495744"/>
                </a:lnTo>
                <a:lnTo>
                  <a:pt x="1859740" y="457552"/>
                </a:lnTo>
                <a:lnTo>
                  <a:pt x="1834136" y="420527"/>
                </a:lnTo>
                <a:lnTo>
                  <a:pt x="1806988" y="384719"/>
                </a:lnTo>
                <a:lnTo>
                  <a:pt x="1778346" y="350176"/>
                </a:lnTo>
                <a:lnTo>
                  <a:pt x="1748258" y="316949"/>
                </a:lnTo>
                <a:lnTo>
                  <a:pt x="1716772" y="285086"/>
                </a:lnTo>
                <a:lnTo>
                  <a:pt x="1683939" y="254638"/>
                </a:lnTo>
                <a:lnTo>
                  <a:pt x="1649805" y="225652"/>
                </a:lnTo>
                <a:lnTo>
                  <a:pt x="1614421" y="198179"/>
                </a:lnTo>
                <a:lnTo>
                  <a:pt x="1577834" y="172268"/>
                </a:lnTo>
                <a:lnTo>
                  <a:pt x="1540094" y="147969"/>
                </a:lnTo>
                <a:lnTo>
                  <a:pt x="1501250" y="125329"/>
                </a:lnTo>
                <a:lnTo>
                  <a:pt x="1461349" y="104400"/>
                </a:lnTo>
                <a:lnTo>
                  <a:pt x="1420441" y="85230"/>
                </a:lnTo>
                <a:lnTo>
                  <a:pt x="1378574" y="67868"/>
                </a:lnTo>
                <a:lnTo>
                  <a:pt x="1335798" y="52364"/>
                </a:lnTo>
                <a:lnTo>
                  <a:pt x="1292161" y="38767"/>
                </a:lnTo>
                <a:lnTo>
                  <a:pt x="1247711" y="27127"/>
                </a:lnTo>
                <a:lnTo>
                  <a:pt x="1202498" y="17493"/>
                </a:lnTo>
                <a:lnTo>
                  <a:pt x="1156570" y="9913"/>
                </a:lnTo>
                <a:lnTo>
                  <a:pt x="1109976" y="4439"/>
                </a:lnTo>
                <a:lnTo>
                  <a:pt x="1062765" y="1117"/>
                </a:lnTo>
                <a:lnTo>
                  <a:pt x="101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88303" y="2835440"/>
            <a:ext cx="2030095" cy="2054860"/>
          </a:xfrm>
          <a:custGeom>
            <a:avLst/>
            <a:gdLst/>
            <a:ahLst/>
            <a:cxnLst/>
            <a:rect l="l" t="t" r="r" b="b"/>
            <a:pathLst>
              <a:path w="2030095" h="2054860">
                <a:moveTo>
                  <a:pt x="0" y="1027148"/>
                </a:moveTo>
                <a:lnTo>
                  <a:pt x="1104" y="978795"/>
                </a:lnTo>
                <a:lnTo>
                  <a:pt x="4386" y="931018"/>
                </a:lnTo>
                <a:lnTo>
                  <a:pt x="9796" y="883865"/>
                </a:lnTo>
                <a:lnTo>
                  <a:pt x="17286" y="837387"/>
                </a:lnTo>
                <a:lnTo>
                  <a:pt x="26806" y="791632"/>
                </a:lnTo>
                <a:lnTo>
                  <a:pt x="38308" y="746650"/>
                </a:lnTo>
                <a:lnTo>
                  <a:pt x="51744" y="702489"/>
                </a:lnTo>
                <a:lnTo>
                  <a:pt x="67064" y="659200"/>
                </a:lnTo>
                <a:lnTo>
                  <a:pt x="84220" y="616832"/>
                </a:lnTo>
                <a:lnTo>
                  <a:pt x="103164" y="575434"/>
                </a:lnTo>
                <a:lnTo>
                  <a:pt x="123845" y="535055"/>
                </a:lnTo>
                <a:lnTo>
                  <a:pt x="146216" y="495745"/>
                </a:lnTo>
                <a:lnTo>
                  <a:pt x="170228" y="457552"/>
                </a:lnTo>
                <a:lnTo>
                  <a:pt x="195833" y="420527"/>
                </a:lnTo>
                <a:lnTo>
                  <a:pt x="222980" y="384719"/>
                </a:lnTo>
                <a:lnTo>
                  <a:pt x="251622" y="350176"/>
                </a:lnTo>
                <a:lnTo>
                  <a:pt x="281711" y="316949"/>
                </a:lnTo>
                <a:lnTo>
                  <a:pt x="313196" y="285087"/>
                </a:lnTo>
                <a:lnTo>
                  <a:pt x="346030" y="254638"/>
                </a:lnTo>
                <a:lnTo>
                  <a:pt x="380163" y="225652"/>
                </a:lnTo>
                <a:lnTo>
                  <a:pt x="415547" y="198179"/>
                </a:lnTo>
                <a:lnTo>
                  <a:pt x="452134" y="172268"/>
                </a:lnTo>
                <a:lnTo>
                  <a:pt x="489874" y="147969"/>
                </a:lnTo>
                <a:lnTo>
                  <a:pt x="528719" y="125329"/>
                </a:lnTo>
                <a:lnTo>
                  <a:pt x="568619" y="104400"/>
                </a:lnTo>
                <a:lnTo>
                  <a:pt x="609527" y="85230"/>
                </a:lnTo>
                <a:lnTo>
                  <a:pt x="651394" y="67868"/>
                </a:lnTo>
                <a:lnTo>
                  <a:pt x="694170" y="52364"/>
                </a:lnTo>
                <a:lnTo>
                  <a:pt x="737808" y="38767"/>
                </a:lnTo>
                <a:lnTo>
                  <a:pt x="782257" y="27127"/>
                </a:lnTo>
                <a:lnTo>
                  <a:pt x="827470" y="17493"/>
                </a:lnTo>
                <a:lnTo>
                  <a:pt x="873398" y="9913"/>
                </a:lnTo>
                <a:lnTo>
                  <a:pt x="919992" y="4439"/>
                </a:lnTo>
                <a:lnTo>
                  <a:pt x="967204" y="1117"/>
                </a:lnTo>
                <a:lnTo>
                  <a:pt x="1014984" y="0"/>
                </a:lnTo>
                <a:lnTo>
                  <a:pt x="1062764" y="1117"/>
                </a:lnTo>
                <a:lnTo>
                  <a:pt x="1109975" y="4439"/>
                </a:lnTo>
                <a:lnTo>
                  <a:pt x="1156569" y="9913"/>
                </a:lnTo>
                <a:lnTo>
                  <a:pt x="1202497" y="17493"/>
                </a:lnTo>
                <a:lnTo>
                  <a:pt x="1247711" y="27127"/>
                </a:lnTo>
                <a:lnTo>
                  <a:pt x="1292160" y="38767"/>
                </a:lnTo>
                <a:lnTo>
                  <a:pt x="1335798" y="52364"/>
                </a:lnTo>
                <a:lnTo>
                  <a:pt x="1378574" y="67868"/>
                </a:lnTo>
                <a:lnTo>
                  <a:pt x="1420441" y="85230"/>
                </a:lnTo>
                <a:lnTo>
                  <a:pt x="1461349" y="104400"/>
                </a:lnTo>
                <a:lnTo>
                  <a:pt x="1501249" y="125329"/>
                </a:lnTo>
                <a:lnTo>
                  <a:pt x="1540094" y="147969"/>
                </a:lnTo>
                <a:lnTo>
                  <a:pt x="1577834" y="172268"/>
                </a:lnTo>
                <a:lnTo>
                  <a:pt x="1614421" y="198179"/>
                </a:lnTo>
                <a:lnTo>
                  <a:pt x="1649805" y="225652"/>
                </a:lnTo>
                <a:lnTo>
                  <a:pt x="1683939" y="254638"/>
                </a:lnTo>
                <a:lnTo>
                  <a:pt x="1716773" y="285087"/>
                </a:lnTo>
                <a:lnTo>
                  <a:pt x="1748258" y="316949"/>
                </a:lnTo>
                <a:lnTo>
                  <a:pt x="1778346" y="350176"/>
                </a:lnTo>
                <a:lnTo>
                  <a:pt x="1806988" y="384719"/>
                </a:lnTo>
                <a:lnTo>
                  <a:pt x="1834136" y="420527"/>
                </a:lnTo>
                <a:lnTo>
                  <a:pt x="1859740" y="457552"/>
                </a:lnTo>
                <a:lnTo>
                  <a:pt x="1883752" y="495745"/>
                </a:lnTo>
                <a:lnTo>
                  <a:pt x="1906123" y="535055"/>
                </a:lnTo>
                <a:lnTo>
                  <a:pt x="1926805" y="575434"/>
                </a:lnTo>
                <a:lnTo>
                  <a:pt x="1945748" y="616832"/>
                </a:lnTo>
                <a:lnTo>
                  <a:pt x="1962904" y="659200"/>
                </a:lnTo>
                <a:lnTo>
                  <a:pt x="1978224" y="702489"/>
                </a:lnTo>
                <a:lnTo>
                  <a:pt x="1991660" y="746650"/>
                </a:lnTo>
                <a:lnTo>
                  <a:pt x="2003162" y="791632"/>
                </a:lnTo>
                <a:lnTo>
                  <a:pt x="2012683" y="837387"/>
                </a:lnTo>
                <a:lnTo>
                  <a:pt x="2020172" y="883865"/>
                </a:lnTo>
                <a:lnTo>
                  <a:pt x="2025582" y="931018"/>
                </a:lnTo>
                <a:lnTo>
                  <a:pt x="2028864" y="978795"/>
                </a:lnTo>
                <a:lnTo>
                  <a:pt x="2029969" y="1027148"/>
                </a:lnTo>
                <a:lnTo>
                  <a:pt x="2028864" y="1075500"/>
                </a:lnTo>
                <a:lnTo>
                  <a:pt x="2025582" y="1123277"/>
                </a:lnTo>
                <a:lnTo>
                  <a:pt x="2020172" y="1170430"/>
                </a:lnTo>
                <a:lnTo>
                  <a:pt x="2012683" y="1216908"/>
                </a:lnTo>
                <a:lnTo>
                  <a:pt x="2003162" y="1262663"/>
                </a:lnTo>
                <a:lnTo>
                  <a:pt x="1991660" y="1307645"/>
                </a:lnTo>
                <a:lnTo>
                  <a:pt x="1978224" y="1351806"/>
                </a:lnTo>
                <a:lnTo>
                  <a:pt x="1962904" y="1395095"/>
                </a:lnTo>
                <a:lnTo>
                  <a:pt x="1945748" y="1437463"/>
                </a:lnTo>
                <a:lnTo>
                  <a:pt x="1926805" y="1478861"/>
                </a:lnTo>
                <a:lnTo>
                  <a:pt x="1906123" y="1519240"/>
                </a:lnTo>
                <a:lnTo>
                  <a:pt x="1883752" y="1558550"/>
                </a:lnTo>
                <a:lnTo>
                  <a:pt x="1859740" y="1596742"/>
                </a:lnTo>
                <a:lnTo>
                  <a:pt x="1834136" y="1633768"/>
                </a:lnTo>
                <a:lnTo>
                  <a:pt x="1806988" y="1669576"/>
                </a:lnTo>
                <a:lnTo>
                  <a:pt x="1778346" y="1704118"/>
                </a:lnTo>
                <a:lnTo>
                  <a:pt x="1748258" y="1737346"/>
                </a:lnTo>
                <a:lnTo>
                  <a:pt x="1716773" y="1769208"/>
                </a:lnTo>
                <a:lnTo>
                  <a:pt x="1683939" y="1799657"/>
                </a:lnTo>
                <a:lnTo>
                  <a:pt x="1649805" y="1828642"/>
                </a:lnTo>
                <a:lnTo>
                  <a:pt x="1614421" y="1856115"/>
                </a:lnTo>
                <a:lnTo>
                  <a:pt x="1577834" y="1882026"/>
                </a:lnTo>
                <a:lnTo>
                  <a:pt x="1540094" y="1906326"/>
                </a:lnTo>
                <a:lnTo>
                  <a:pt x="1501249" y="1928965"/>
                </a:lnTo>
                <a:lnTo>
                  <a:pt x="1461349" y="1949895"/>
                </a:lnTo>
                <a:lnTo>
                  <a:pt x="1420441" y="1969065"/>
                </a:lnTo>
                <a:lnTo>
                  <a:pt x="1378574" y="1986427"/>
                </a:lnTo>
                <a:lnTo>
                  <a:pt x="1335798" y="2001930"/>
                </a:lnTo>
                <a:lnTo>
                  <a:pt x="1292160" y="2015527"/>
                </a:lnTo>
                <a:lnTo>
                  <a:pt x="1247711" y="2027167"/>
                </a:lnTo>
                <a:lnTo>
                  <a:pt x="1202497" y="2036802"/>
                </a:lnTo>
                <a:lnTo>
                  <a:pt x="1156569" y="2044381"/>
                </a:lnTo>
                <a:lnTo>
                  <a:pt x="1109975" y="2049856"/>
                </a:lnTo>
                <a:lnTo>
                  <a:pt x="1062764" y="2053177"/>
                </a:lnTo>
                <a:lnTo>
                  <a:pt x="1014984" y="2054295"/>
                </a:lnTo>
                <a:lnTo>
                  <a:pt x="967204" y="2053177"/>
                </a:lnTo>
                <a:lnTo>
                  <a:pt x="919992" y="2049856"/>
                </a:lnTo>
                <a:lnTo>
                  <a:pt x="873398" y="2044381"/>
                </a:lnTo>
                <a:lnTo>
                  <a:pt x="827470" y="2036802"/>
                </a:lnTo>
                <a:lnTo>
                  <a:pt x="782257" y="2027167"/>
                </a:lnTo>
                <a:lnTo>
                  <a:pt x="737808" y="2015527"/>
                </a:lnTo>
                <a:lnTo>
                  <a:pt x="694170" y="2001930"/>
                </a:lnTo>
                <a:lnTo>
                  <a:pt x="651394" y="1986427"/>
                </a:lnTo>
                <a:lnTo>
                  <a:pt x="609527" y="1969065"/>
                </a:lnTo>
                <a:lnTo>
                  <a:pt x="568619" y="1949895"/>
                </a:lnTo>
                <a:lnTo>
                  <a:pt x="528719" y="1928965"/>
                </a:lnTo>
                <a:lnTo>
                  <a:pt x="489874" y="1906326"/>
                </a:lnTo>
                <a:lnTo>
                  <a:pt x="452134" y="1882026"/>
                </a:lnTo>
                <a:lnTo>
                  <a:pt x="415547" y="1856115"/>
                </a:lnTo>
                <a:lnTo>
                  <a:pt x="380163" y="1828642"/>
                </a:lnTo>
                <a:lnTo>
                  <a:pt x="346030" y="1799657"/>
                </a:lnTo>
                <a:lnTo>
                  <a:pt x="313196" y="1769208"/>
                </a:lnTo>
                <a:lnTo>
                  <a:pt x="281711" y="1737346"/>
                </a:lnTo>
                <a:lnTo>
                  <a:pt x="251622" y="1704118"/>
                </a:lnTo>
                <a:lnTo>
                  <a:pt x="222980" y="1669576"/>
                </a:lnTo>
                <a:lnTo>
                  <a:pt x="195833" y="1633768"/>
                </a:lnTo>
                <a:lnTo>
                  <a:pt x="170228" y="1596742"/>
                </a:lnTo>
                <a:lnTo>
                  <a:pt x="146216" y="1558550"/>
                </a:lnTo>
                <a:lnTo>
                  <a:pt x="123845" y="1519240"/>
                </a:lnTo>
                <a:lnTo>
                  <a:pt x="103164" y="1478861"/>
                </a:lnTo>
                <a:lnTo>
                  <a:pt x="84220" y="1437463"/>
                </a:lnTo>
                <a:lnTo>
                  <a:pt x="67064" y="1395095"/>
                </a:lnTo>
                <a:lnTo>
                  <a:pt x="51744" y="1351806"/>
                </a:lnTo>
                <a:lnTo>
                  <a:pt x="38308" y="1307645"/>
                </a:lnTo>
                <a:lnTo>
                  <a:pt x="26806" y="1262663"/>
                </a:lnTo>
                <a:lnTo>
                  <a:pt x="17286" y="1216908"/>
                </a:lnTo>
                <a:lnTo>
                  <a:pt x="9796" y="1170430"/>
                </a:lnTo>
                <a:lnTo>
                  <a:pt x="4386" y="1123277"/>
                </a:lnTo>
                <a:lnTo>
                  <a:pt x="1104" y="1075500"/>
                </a:lnTo>
                <a:lnTo>
                  <a:pt x="0" y="1027148"/>
                </a:lnTo>
                <a:close/>
              </a:path>
            </a:pathLst>
          </a:custGeom>
          <a:ln w="90989">
            <a:solidFill>
              <a:srgbClr val="008DA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136401" y="3725672"/>
            <a:ext cx="935990" cy="2762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700" spc="-20" b="1">
                <a:solidFill>
                  <a:srgbClr val="203864"/>
                </a:solidFill>
                <a:latin typeface="Century Gothic"/>
                <a:cs typeface="Century Gothic"/>
              </a:rPr>
              <a:t>Captives</a:t>
            </a:r>
            <a:endParaRPr sz="17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11390" y="2526284"/>
            <a:ext cx="4028440" cy="29000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40029" indent="-227329">
              <a:lnSpc>
                <a:spcPct val="100000"/>
              </a:lnSpc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Caterpillar Financial Services</a:t>
            </a:r>
            <a:r>
              <a:rPr dirty="0" sz="1400" spc="-2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Corp.</a:t>
            </a:r>
            <a:endParaRPr sz="1400">
              <a:latin typeface="Century Gothic"/>
              <a:cs typeface="Century Gothic"/>
            </a:endParaRPr>
          </a:p>
          <a:p>
            <a:pPr marL="240029" indent="-227329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John Deere</a:t>
            </a:r>
            <a:r>
              <a:rPr dirty="0" sz="140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Financial</a:t>
            </a:r>
            <a:endParaRPr sz="1400">
              <a:latin typeface="Century Gothic"/>
              <a:cs typeface="Century Gothic"/>
            </a:endParaRPr>
          </a:p>
          <a:p>
            <a:pPr marL="240029" indent="-227329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Volvo Financial</a:t>
            </a:r>
            <a:r>
              <a:rPr dirty="0" sz="1400" spc="-2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Services</a:t>
            </a:r>
            <a:endParaRPr sz="1400">
              <a:latin typeface="Century Gothic"/>
              <a:cs typeface="Century Gothic"/>
            </a:endParaRPr>
          </a:p>
          <a:p>
            <a:pPr marL="240029" indent="-227329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CNH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Industrial</a:t>
            </a:r>
            <a:r>
              <a:rPr dirty="0" sz="1400" spc="-4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Capital</a:t>
            </a:r>
            <a:endParaRPr sz="1400">
              <a:latin typeface="Century Gothic"/>
              <a:cs typeface="Century Gothic"/>
            </a:endParaRPr>
          </a:p>
          <a:p>
            <a:pPr marL="240029" indent="-227329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HP</a:t>
            </a:r>
            <a:r>
              <a:rPr dirty="0" sz="1400" spc="-5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Inc.</a:t>
            </a:r>
            <a:endParaRPr sz="1400">
              <a:latin typeface="Century Gothic"/>
              <a:cs typeface="Century Gothic"/>
            </a:endParaRPr>
          </a:p>
          <a:p>
            <a:pPr marL="240029" indent="-227329">
              <a:lnSpc>
                <a:spcPct val="100000"/>
              </a:lnSpc>
              <a:spcBef>
                <a:spcPts val="715"/>
              </a:spcBef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IBM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Global</a:t>
            </a:r>
            <a:r>
              <a:rPr dirty="0" sz="140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Financing</a:t>
            </a:r>
            <a:endParaRPr sz="1400">
              <a:latin typeface="Century Gothic"/>
              <a:cs typeface="Century Gothic"/>
            </a:endParaRPr>
          </a:p>
          <a:p>
            <a:pPr marL="240029" indent="-227329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Cisco Systems Capital</a:t>
            </a:r>
            <a:r>
              <a:rPr dirty="0" sz="140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Corporation</a:t>
            </a:r>
            <a:endParaRPr sz="1400">
              <a:latin typeface="Century Gothic"/>
              <a:cs typeface="Century Gothic"/>
            </a:endParaRPr>
          </a:p>
          <a:p>
            <a:pPr marL="240029" indent="-227329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Xerox</a:t>
            </a:r>
            <a:endParaRPr sz="1400">
              <a:latin typeface="Century Gothic"/>
              <a:cs typeface="Century Gothic"/>
            </a:endParaRPr>
          </a:p>
          <a:p>
            <a:pPr marL="240029" indent="-227329">
              <a:lnSpc>
                <a:spcPct val="100000"/>
              </a:lnSpc>
              <a:spcBef>
                <a:spcPts val="715"/>
              </a:spcBef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Dell Financial</a:t>
            </a:r>
            <a:r>
              <a:rPr dirty="0" sz="1400" spc="-3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Services</a:t>
            </a:r>
            <a:endParaRPr sz="1400">
              <a:latin typeface="Century Gothic"/>
              <a:cs typeface="Century Gothic"/>
            </a:endParaRPr>
          </a:p>
          <a:p>
            <a:pPr marL="240029" indent="-227329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Toyota Industries </a:t>
            </a: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Commercial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Finance,</a:t>
            </a:r>
            <a:r>
              <a:rPr dirty="0" sz="140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Inc.</a:t>
            </a:r>
            <a:endParaRPr sz="14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472" y="1421892"/>
            <a:ext cx="8651240" cy="8794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1700"/>
              </a:lnSpc>
            </a:pPr>
            <a:r>
              <a:rPr dirty="0" sz="1600" spc="-10">
                <a:solidFill>
                  <a:srgbClr val="008DA8"/>
                </a:solidFill>
                <a:latin typeface="Century Gothic"/>
                <a:cs typeface="Century Gothic"/>
              </a:rPr>
              <a:t>An </a:t>
            </a:r>
            <a:r>
              <a:rPr dirty="0" sz="1600" spc="-10" b="1">
                <a:solidFill>
                  <a:srgbClr val="008DA8"/>
                </a:solidFill>
                <a:latin typeface="Century Gothic"/>
                <a:cs typeface="Century Gothic"/>
              </a:rPr>
              <a:t>Independent Leasing </a:t>
            </a:r>
            <a:r>
              <a:rPr dirty="0" sz="1600" spc="-10">
                <a:solidFill>
                  <a:srgbClr val="008DA8"/>
                </a:solidFill>
                <a:latin typeface="Century Gothic"/>
                <a:cs typeface="Century Gothic"/>
              </a:rPr>
              <a:t>company </a:t>
            </a:r>
            <a:r>
              <a:rPr dirty="0" sz="1600" spc="-5">
                <a:solidFill>
                  <a:srgbClr val="008DA8"/>
                </a:solidFill>
                <a:latin typeface="Century Gothic"/>
                <a:cs typeface="Century Gothic"/>
              </a:rPr>
              <a:t>is not </a:t>
            </a:r>
            <a:r>
              <a:rPr dirty="0" sz="1600" spc="-10">
                <a:solidFill>
                  <a:srgbClr val="008DA8"/>
                </a:solidFill>
                <a:latin typeface="Century Gothic"/>
                <a:cs typeface="Century Gothic"/>
              </a:rPr>
              <a:t>affiliated with any company...they may borrow  </a:t>
            </a:r>
            <a:r>
              <a:rPr dirty="0" sz="1600" spc="-5">
                <a:solidFill>
                  <a:srgbClr val="008DA8"/>
                </a:solidFill>
                <a:latin typeface="Century Gothic"/>
                <a:cs typeface="Century Gothic"/>
              </a:rPr>
              <a:t>lines of credit from lenders </a:t>
            </a:r>
            <a:r>
              <a:rPr dirty="0" sz="1600" spc="-10">
                <a:solidFill>
                  <a:srgbClr val="008DA8"/>
                </a:solidFill>
                <a:latin typeface="Century Gothic"/>
                <a:cs typeface="Century Gothic"/>
              </a:rPr>
              <a:t>and/or self-fund transactions. Independent Leasing  companies vary </a:t>
            </a:r>
            <a:r>
              <a:rPr dirty="0" sz="1600" spc="-5">
                <a:solidFill>
                  <a:srgbClr val="008DA8"/>
                </a:solidFill>
                <a:latin typeface="Century Gothic"/>
                <a:cs typeface="Century Gothic"/>
              </a:rPr>
              <a:t>in </a:t>
            </a:r>
            <a:r>
              <a:rPr dirty="0" sz="1600" spc="-10">
                <a:solidFill>
                  <a:srgbClr val="008DA8"/>
                </a:solidFill>
                <a:latin typeface="Century Gothic"/>
                <a:cs typeface="Century Gothic"/>
              </a:rPr>
              <a:t>products and services. They are typically generalists specialized by  ticket </a:t>
            </a:r>
            <a:r>
              <a:rPr dirty="0" sz="1600" spc="-5">
                <a:solidFill>
                  <a:srgbClr val="008DA8"/>
                </a:solidFill>
                <a:latin typeface="Century Gothic"/>
                <a:cs typeface="Century Gothic"/>
              </a:rPr>
              <a:t>size, </a:t>
            </a:r>
            <a:r>
              <a:rPr dirty="0" sz="1600" spc="-10">
                <a:solidFill>
                  <a:srgbClr val="008DA8"/>
                </a:solidFill>
                <a:latin typeface="Century Gothic"/>
                <a:cs typeface="Century Gothic"/>
              </a:rPr>
              <a:t>equipment type, </a:t>
            </a:r>
            <a:r>
              <a:rPr dirty="0" sz="1600" spc="-5">
                <a:solidFill>
                  <a:srgbClr val="008DA8"/>
                </a:solidFill>
                <a:latin typeface="Century Gothic"/>
                <a:cs typeface="Century Gothic"/>
              </a:rPr>
              <a:t>or </a:t>
            </a:r>
            <a:r>
              <a:rPr dirty="0" sz="1600" spc="-10">
                <a:solidFill>
                  <a:srgbClr val="008DA8"/>
                </a:solidFill>
                <a:latin typeface="Century Gothic"/>
                <a:cs typeface="Century Gothic"/>
              </a:rPr>
              <a:t>other criteria.</a:t>
            </a:r>
            <a:r>
              <a:rPr dirty="0" sz="1600" spc="20">
                <a:solidFill>
                  <a:srgbClr val="008DA8"/>
                </a:solidFill>
                <a:latin typeface="Century Gothic"/>
                <a:cs typeface="Century Gothic"/>
              </a:rPr>
              <a:t> </a:t>
            </a:r>
            <a:r>
              <a:rPr dirty="0" sz="1600" spc="-10">
                <a:solidFill>
                  <a:srgbClr val="008DA8"/>
                </a:solidFill>
                <a:latin typeface="Century Gothic"/>
                <a:cs typeface="Century Gothic"/>
              </a:rPr>
              <a:t>Examples: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88303" y="2835440"/>
            <a:ext cx="2030095" cy="2054860"/>
          </a:xfrm>
          <a:custGeom>
            <a:avLst/>
            <a:gdLst/>
            <a:ahLst/>
            <a:cxnLst/>
            <a:rect l="l" t="t" r="r" b="b"/>
            <a:pathLst>
              <a:path w="2030095" h="2054860">
                <a:moveTo>
                  <a:pt x="1014985" y="0"/>
                </a:moveTo>
                <a:lnTo>
                  <a:pt x="967205" y="1117"/>
                </a:lnTo>
                <a:lnTo>
                  <a:pt x="919993" y="4439"/>
                </a:lnTo>
                <a:lnTo>
                  <a:pt x="873399" y="9913"/>
                </a:lnTo>
                <a:lnTo>
                  <a:pt x="827471" y="17493"/>
                </a:lnTo>
                <a:lnTo>
                  <a:pt x="782258" y="27127"/>
                </a:lnTo>
                <a:lnTo>
                  <a:pt x="737808" y="38767"/>
                </a:lnTo>
                <a:lnTo>
                  <a:pt x="694171" y="52364"/>
                </a:lnTo>
                <a:lnTo>
                  <a:pt x="651394" y="67868"/>
                </a:lnTo>
                <a:lnTo>
                  <a:pt x="609528" y="85230"/>
                </a:lnTo>
                <a:lnTo>
                  <a:pt x="568620" y="104400"/>
                </a:lnTo>
                <a:lnTo>
                  <a:pt x="528719" y="125329"/>
                </a:lnTo>
                <a:lnTo>
                  <a:pt x="489874" y="147969"/>
                </a:lnTo>
                <a:lnTo>
                  <a:pt x="452134" y="172268"/>
                </a:lnTo>
                <a:lnTo>
                  <a:pt x="415548" y="198179"/>
                </a:lnTo>
                <a:lnTo>
                  <a:pt x="380163" y="225652"/>
                </a:lnTo>
                <a:lnTo>
                  <a:pt x="346030" y="254638"/>
                </a:lnTo>
                <a:lnTo>
                  <a:pt x="313196" y="285086"/>
                </a:lnTo>
                <a:lnTo>
                  <a:pt x="281711" y="316949"/>
                </a:lnTo>
                <a:lnTo>
                  <a:pt x="251623" y="350176"/>
                </a:lnTo>
                <a:lnTo>
                  <a:pt x="222980" y="384719"/>
                </a:lnTo>
                <a:lnTo>
                  <a:pt x="195833" y="420527"/>
                </a:lnTo>
                <a:lnTo>
                  <a:pt x="170229" y="457552"/>
                </a:lnTo>
                <a:lnTo>
                  <a:pt x="146216" y="495744"/>
                </a:lnTo>
                <a:lnTo>
                  <a:pt x="123845" y="535055"/>
                </a:lnTo>
                <a:lnTo>
                  <a:pt x="103164" y="575434"/>
                </a:lnTo>
                <a:lnTo>
                  <a:pt x="84221" y="616832"/>
                </a:lnTo>
                <a:lnTo>
                  <a:pt x="67064" y="659200"/>
                </a:lnTo>
                <a:lnTo>
                  <a:pt x="51744" y="702489"/>
                </a:lnTo>
                <a:lnTo>
                  <a:pt x="38308" y="746650"/>
                </a:lnTo>
                <a:lnTo>
                  <a:pt x="26806" y="791632"/>
                </a:lnTo>
                <a:lnTo>
                  <a:pt x="17286" y="837387"/>
                </a:lnTo>
                <a:lnTo>
                  <a:pt x="9796" y="883865"/>
                </a:lnTo>
                <a:lnTo>
                  <a:pt x="4386" y="931018"/>
                </a:lnTo>
                <a:lnTo>
                  <a:pt x="1104" y="978795"/>
                </a:lnTo>
                <a:lnTo>
                  <a:pt x="0" y="1027148"/>
                </a:lnTo>
                <a:lnTo>
                  <a:pt x="1104" y="1075500"/>
                </a:lnTo>
                <a:lnTo>
                  <a:pt x="4386" y="1123277"/>
                </a:lnTo>
                <a:lnTo>
                  <a:pt x="9796" y="1170430"/>
                </a:lnTo>
                <a:lnTo>
                  <a:pt x="17286" y="1216908"/>
                </a:lnTo>
                <a:lnTo>
                  <a:pt x="26806" y="1262663"/>
                </a:lnTo>
                <a:lnTo>
                  <a:pt x="38308" y="1307645"/>
                </a:lnTo>
                <a:lnTo>
                  <a:pt x="51744" y="1351805"/>
                </a:lnTo>
                <a:lnTo>
                  <a:pt x="67064" y="1395094"/>
                </a:lnTo>
                <a:lnTo>
                  <a:pt x="84221" y="1437463"/>
                </a:lnTo>
                <a:lnTo>
                  <a:pt x="103164" y="1478861"/>
                </a:lnTo>
                <a:lnTo>
                  <a:pt x="123845" y="1519240"/>
                </a:lnTo>
                <a:lnTo>
                  <a:pt x="146216" y="1558550"/>
                </a:lnTo>
                <a:lnTo>
                  <a:pt x="170229" y="1596742"/>
                </a:lnTo>
                <a:lnTo>
                  <a:pt x="195833" y="1633767"/>
                </a:lnTo>
                <a:lnTo>
                  <a:pt x="222980" y="1669576"/>
                </a:lnTo>
                <a:lnTo>
                  <a:pt x="251623" y="1704118"/>
                </a:lnTo>
                <a:lnTo>
                  <a:pt x="281711" y="1737346"/>
                </a:lnTo>
                <a:lnTo>
                  <a:pt x="313196" y="1769208"/>
                </a:lnTo>
                <a:lnTo>
                  <a:pt x="346030" y="1799657"/>
                </a:lnTo>
                <a:lnTo>
                  <a:pt x="380163" y="1828642"/>
                </a:lnTo>
                <a:lnTo>
                  <a:pt x="415548" y="1856115"/>
                </a:lnTo>
                <a:lnTo>
                  <a:pt x="452134" y="1882026"/>
                </a:lnTo>
                <a:lnTo>
                  <a:pt x="489874" y="1906326"/>
                </a:lnTo>
                <a:lnTo>
                  <a:pt x="528719" y="1928966"/>
                </a:lnTo>
                <a:lnTo>
                  <a:pt x="568620" y="1949895"/>
                </a:lnTo>
                <a:lnTo>
                  <a:pt x="609528" y="1969065"/>
                </a:lnTo>
                <a:lnTo>
                  <a:pt x="651394" y="1986427"/>
                </a:lnTo>
                <a:lnTo>
                  <a:pt x="694171" y="2001931"/>
                </a:lnTo>
                <a:lnTo>
                  <a:pt x="737808" y="2015528"/>
                </a:lnTo>
                <a:lnTo>
                  <a:pt x="782258" y="2027168"/>
                </a:lnTo>
                <a:lnTo>
                  <a:pt x="827471" y="2036802"/>
                </a:lnTo>
                <a:lnTo>
                  <a:pt x="873399" y="2044382"/>
                </a:lnTo>
                <a:lnTo>
                  <a:pt x="919993" y="2049857"/>
                </a:lnTo>
                <a:lnTo>
                  <a:pt x="967205" y="2053178"/>
                </a:lnTo>
                <a:lnTo>
                  <a:pt x="1014985" y="2054296"/>
                </a:lnTo>
                <a:lnTo>
                  <a:pt x="1062765" y="2053178"/>
                </a:lnTo>
                <a:lnTo>
                  <a:pt x="1109976" y="2049857"/>
                </a:lnTo>
                <a:lnTo>
                  <a:pt x="1156570" y="2044382"/>
                </a:lnTo>
                <a:lnTo>
                  <a:pt x="1202498" y="2036802"/>
                </a:lnTo>
                <a:lnTo>
                  <a:pt x="1247711" y="2027168"/>
                </a:lnTo>
                <a:lnTo>
                  <a:pt x="1292161" y="2015528"/>
                </a:lnTo>
                <a:lnTo>
                  <a:pt x="1335798" y="2001931"/>
                </a:lnTo>
                <a:lnTo>
                  <a:pt x="1378574" y="1986427"/>
                </a:lnTo>
                <a:lnTo>
                  <a:pt x="1420441" y="1969065"/>
                </a:lnTo>
                <a:lnTo>
                  <a:pt x="1461349" y="1949895"/>
                </a:lnTo>
                <a:lnTo>
                  <a:pt x="1501250" y="1928966"/>
                </a:lnTo>
                <a:lnTo>
                  <a:pt x="1540094" y="1906326"/>
                </a:lnTo>
                <a:lnTo>
                  <a:pt x="1577834" y="1882026"/>
                </a:lnTo>
                <a:lnTo>
                  <a:pt x="1614421" y="1856115"/>
                </a:lnTo>
                <a:lnTo>
                  <a:pt x="1649805" y="1828642"/>
                </a:lnTo>
                <a:lnTo>
                  <a:pt x="1683939" y="1799657"/>
                </a:lnTo>
                <a:lnTo>
                  <a:pt x="1716772" y="1769208"/>
                </a:lnTo>
                <a:lnTo>
                  <a:pt x="1748258" y="1737346"/>
                </a:lnTo>
                <a:lnTo>
                  <a:pt x="1778346" y="1704118"/>
                </a:lnTo>
                <a:lnTo>
                  <a:pt x="1806988" y="1669576"/>
                </a:lnTo>
                <a:lnTo>
                  <a:pt x="1834136" y="1633767"/>
                </a:lnTo>
                <a:lnTo>
                  <a:pt x="1859740" y="1596742"/>
                </a:lnTo>
                <a:lnTo>
                  <a:pt x="1883752" y="1558550"/>
                </a:lnTo>
                <a:lnTo>
                  <a:pt x="1906123" y="1519240"/>
                </a:lnTo>
                <a:lnTo>
                  <a:pt x="1926805" y="1478861"/>
                </a:lnTo>
                <a:lnTo>
                  <a:pt x="1945748" y="1437463"/>
                </a:lnTo>
                <a:lnTo>
                  <a:pt x="1962904" y="1395094"/>
                </a:lnTo>
                <a:lnTo>
                  <a:pt x="1978224" y="1351805"/>
                </a:lnTo>
                <a:lnTo>
                  <a:pt x="1991660" y="1307645"/>
                </a:lnTo>
                <a:lnTo>
                  <a:pt x="2003162" y="1262663"/>
                </a:lnTo>
                <a:lnTo>
                  <a:pt x="2012683" y="1216908"/>
                </a:lnTo>
                <a:lnTo>
                  <a:pt x="2020172" y="1170430"/>
                </a:lnTo>
                <a:lnTo>
                  <a:pt x="2025582" y="1123277"/>
                </a:lnTo>
                <a:lnTo>
                  <a:pt x="2028864" y="1075500"/>
                </a:lnTo>
                <a:lnTo>
                  <a:pt x="2029969" y="1027148"/>
                </a:lnTo>
                <a:lnTo>
                  <a:pt x="2028864" y="978795"/>
                </a:lnTo>
                <a:lnTo>
                  <a:pt x="2025582" y="931018"/>
                </a:lnTo>
                <a:lnTo>
                  <a:pt x="2020172" y="883865"/>
                </a:lnTo>
                <a:lnTo>
                  <a:pt x="2012683" y="837387"/>
                </a:lnTo>
                <a:lnTo>
                  <a:pt x="2003162" y="791632"/>
                </a:lnTo>
                <a:lnTo>
                  <a:pt x="1991660" y="746650"/>
                </a:lnTo>
                <a:lnTo>
                  <a:pt x="1978224" y="702489"/>
                </a:lnTo>
                <a:lnTo>
                  <a:pt x="1962904" y="659200"/>
                </a:lnTo>
                <a:lnTo>
                  <a:pt x="1945748" y="616832"/>
                </a:lnTo>
                <a:lnTo>
                  <a:pt x="1926805" y="575434"/>
                </a:lnTo>
                <a:lnTo>
                  <a:pt x="1906123" y="535055"/>
                </a:lnTo>
                <a:lnTo>
                  <a:pt x="1883752" y="495744"/>
                </a:lnTo>
                <a:lnTo>
                  <a:pt x="1859740" y="457552"/>
                </a:lnTo>
                <a:lnTo>
                  <a:pt x="1834136" y="420527"/>
                </a:lnTo>
                <a:lnTo>
                  <a:pt x="1806988" y="384719"/>
                </a:lnTo>
                <a:lnTo>
                  <a:pt x="1778346" y="350176"/>
                </a:lnTo>
                <a:lnTo>
                  <a:pt x="1748258" y="316949"/>
                </a:lnTo>
                <a:lnTo>
                  <a:pt x="1716772" y="285086"/>
                </a:lnTo>
                <a:lnTo>
                  <a:pt x="1683939" y="254638"/>
                </a:lnTo>
                <a:lnTo>
                  <a:pt x="1649805" y="225652"/>
                </a:lnTo>
                <a:lnTo>
                  <a:pt x="1614421" y="198179"/>
                </a:lnTo>
                <a:lnTo>
                  <a:pt x="1577834" y="172268"/>
                </a:lnTo>
                <a:lnTo>
                  <a:pt x="1540094" y="147969"/>
                </a:lnTo>
                <a:lnTo>
                  <a:pt x="1501250" y="125329"/>
                </a:lnTo>
                <a:lnTo>
                  <a:pt x="1461349" y="104400"/>
                </a:lnTo>
                <a:lnTo>
                  <a:pt x="1420441" y="85230"/>
                </a:lnTo>
                <a:lnTo>
                  <a:pt x="1378574" y="67868"/>
                </a:lnTo>
                <a:lnTo>
                  <a:pt x="1335798" y="52364"/>
                </a:lnTo>
                <a:lnTo>
                  <a:pt x="1292161" y="38767"/>
                </a:lnTo>
                <a:lnTo>
                  <a:pt x="1247711" y="27127"/>
                </a:lnTo>
                <a:lnTo>
                  <a:pt x="1202498" y="17493"/>
                </a:lnTo>
                <a:lnTo>
                  <a:pt x="1156570" y="9913"/>
                </a:lnTo>
                <a:lnTo>
                  <a:pt x="1109976" y="4439"/>
                </a:lnTo>
                <a:lnTo>
                  <a:pt x="1062765" y="1117"/>
                </a:lnTo>
                <a:lnTo>
                  <a:pt x="101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88303" y="2835440"/>
            <a:ext cx="2030095" cy="2054860"/>
          </a:xfrm>
          <a:custGeom>
            <a:avLst/>
            <a:gdLst/>
            <a:ahLst/>
            <a:cxnLst/>
            <a:rect l="l" t="t" r="r" b="b"/>
            <a:pathLst>
              <a:path w="2030095" h="2054860">
                <a:moveTo>
                  <a:pt x="0" y="1027148"/>
                </a:moveTo>
                <a:lnTo>
                  <a:pt x="1104" y="978795"/>
                </a:lnTo>
                <a:lnTo>
                  <a:pt x="4386" y="931018"/>
                </a:lnTo>
                <a:lnTo>
                  <a:pt x="9796" y="883865"/>
                </a:lnTo>
                <a:lnTo>
                  <a:pt x="17286" y="837387"/>
                </a:lnTo>
                <a:lnTo>
                  <a:pt x="26806" y="791632"/>
                </a:lnTo>
                <a:lnTo>
                  <a:pt x="38308" y="746650"/>
                </a:lnTo>
                <a:lnTo>
                  <a:pt x="51744" y="702489"/>
                </a:lnTo>
                <a:lnTo>
                  <a:pt x="67064" y="659200"/>
                </a:lnTo>
                <a:lnTo>
                  <a:pt x="84220" y="616832"/>
                </a:lnTo>
                <a:lnTo>
                  <a:pt x="103164" y="575434"/>
                </a:lnTo>
                <a:lnTo>
                  <a:pt x="123845" y="535055"/>
                </a:lnTo>
                <a:lnTo>
                  <a:pt x="146216" y="495745"/>
                </a:lnTo>
                <a:lnTo>
                  <a:pt x="170228" y="457552"/>
                </a:lnTo>
                <a:lnTo>
                  <a:pt x="195833" y="420527"/>
                </a:lnTo>
                <a:lnTo>
                  <a:pt x="222980" y="384719"/>
                </a:lnTo>
                <a:lnTo>
                  <a:pt x="251622" y="350176"/>
                </a:lnTo>
                <a:lnTo>
                  <a:pt x="281711" y="316949"/>
                </a:lnTo>
                <a:lnTo>
                  <a:pt x="313196" y="285087"/>
                </a:lnTo>
                <a:lnTo>
                  <a:pt x="346030" y="254638"/>
                </a:lnTo>
                <a:lnTo>
                  <a:pt x="380163" y="225652"/>
                </a:lnTo>
                <a:lnTo>
                  <a:pt x="415547" y="198179"/>
                </a:lnTo>
                <a:lnTo>
                  <a:pt x="452134" y="172268"/>
                </a:lnTo>
                <a:lnTo>
                  <a:pt x="489874" y="147969"/>
                </a:lnTo>
                <a:lnTo>
                  <a:pt x="528719" y="125329"/>
                </a:lnTo>
                <a:lnTo>
                  <a:pt x="568619" y="104400"/>
                </a:lnTo>
                <a:lnTo>
                  <a:pt x="609527" y="85230"/>
                </a:lnTo>
                <a:lnTo>
                  <a:pt x="651394" y="67868"/>
                </a:lnTo>
                <a:lnTo>
                  <a:pt x="694170" y="52364"/>
                </a:lnTo>
                <a:lnTo>
                  <a:pt x="737808" y="38767"/>
                </a:lnTo>
                <a:lnTo>
                  <a:pt x="782257" y="27127"/>
                </a:lnTo>
                <a:lnTo>
                  <a:pt x="827470" y="17493"/>
                </a:lnTo>
                <a:lnTo>
                  <a:pt x="873398" y="9913"/>
                </a:lnTo>
                <a:lnTo>
                  <a:pt x="919992" y="4439"/>
                </a:lnTo>
                <a:lnTo>
                  <a:pt x="967204" y="1117"/>
                </a:lnTo>
                <a:lnTo>
                  <a:pt x="1014984" y="0"/>
                </a:lnTo>
                <a:lnTo>
                  <a:pt x="1062764" y="1117"/>
                </a:lnTo>
                <a:lnTo>
                  <a:pt x="1109975" y="4439"/>
                </a:lnTo>
                <a:lnTo>
                  <a:pt x="1156569" y="9913"/>
                </a:lnTo>
                <a:lnTo>
                  <a:pt x="1202497" y="17493"/>
                </a:lnTo>
                <a:lnTo>
                  <a:pt x="1247711" y="27127"/>
                </a:lnTo>
                <a:lnTo>
                  <a:pt x="1292160" y="38767"/>
                </a:lnTo>
                <a:lnTo>
                  <a:pt x="1335798" y="52364"/>
                </a:lnTo>
                <a:lnTo>
                  <a:pt x="1378574" y="67868"/>
                </a:lnTo>
                <a:lnTo>
                  <a:pt x="1420441" y="85230"/>
                </a:lnTo>
                <a:lnTo>
                  <a:pt x="1461349" y="104400"/>
                </a:lnTo>
                <a:lnTo>
                  <a:pt x="1501249" y="125329"/>
                </a:lnTo>
                <a:lnTo>
                  <a:pt x="1540094" y="147969"/>
                </a:lnTo>
                <a:lnTo>
                  <a:pt x="1577834" y="172268"/>
                </a:lnTo>
                <a:lnTo>
                  <a:pt x="1614421" y="198179"/>
                </a:lnTo>
                <a:lnTo>
                  <a:pt x="1649805" y="225652"/>
                </a:lnTo>
                <a:lnTo>
                  <a:pt x="1683939" y="254638"/>
                </a:lnTo>
                <a:lnTo>
                  <a:pt x="1716773" y="285087"/>
                </a:lnTo>
                <a:lnTo>
                  <a:pt x="1748258" y="316949"/>
                </a:lnTo>
                <a:lnTo>
                  <a:pt x="1778346" y="350176"/>
                </a:lnTo>
                <a:lnTo>
                  <a:pt x="1806988" y="384719"/>
                </a:lnTo>
                <a:lnTo>
                  <a:pt x="1834136" y="420527"/>
                </a:lnTo>
                <a:lnTo>
                  <a:pt x="1859740" y="457552"/>
                </a:lnTo>
                <a:lnTo>
                  <a:pt x="1883752" y="495745"/>
                </a:lnTo>
                <a:lnTo>
                  <a:pt x="1906123" y="535055"/>
                </a:lnTo>
                <a:lnTo>
                  <a:pt x="1926805" y="575434"/>
                </a:lnTo>
                <a:lnTo>
                  <a:pt x="1945748" y="616832"/>
                </a:lnTo>
                <a:lnTo>
                  <a:pt x="1962904" y="659200"/>
                </a:lnTo>
                <a:lnTo>
                  <a:pt x="1978224" y="702489"/>
                </a:lnTo>
                <a:lnTo>
                  <a:pt x="1991660" y="746650"/>
                </a:lnTo>
                <a:lnTo>
                  <a:pt x="2003162" y="791632"/>
                </a:lnTo>
                <a:lnTo>
                  <a:pt x="2012683" y="837387"/>
                </a:lnTo>
                <a:lnTo>
                  <a:pt x="2020172" y="883865"/>
                </a:lnTo>
                <a:lnTo>
                  <a:pt x="2025582" y="931018"/>
                </a:lnTo>
                <a:lnTo>
                  <a:pt x="2028864" y="978795"/>
                </a:lnTo>
                <a:lnTo>
                  <a:pt x="2029969" y="1027148"/>
                </a:lnTo>
                <a:lnTo>
                  <a:pt x="2028864" y="1075500"/>
                </a:lnTo>
                <a:lnTo>
                  <a:pt x="2025582" y="1123277"/>
                </a:lnTo>
                <a:lnTo>
                  <a:pt x="2020172" y="1170430"/>
                </a:lnTo>
                <a:lnTo>
                  <a:pt x="2012683" y="1216908"/>
                </a:lnTo>
                <a:lnTo>
                  <a:pt x="2003162" y="1262663"/>
                </a:lnTo>
                <a:lnTo>
                  <a:pt x="1991660" y="1307645"/>
                </a:lnTo>
                <a:lnTo>
                  <a:pt x="1978224" y="1351806"/>
                </a:lnTo>
                <a:lnTo>
                  <a:pt x="1962904" y="1395095"/>
                </a:lnTo>
                <a:lnTo>
                  <a:pt x="1945748" y="1437463"/>
                </a:lnTo>
                <a:lnTo>
                  <a:pt x="1926805" y="1478861"/>
                </a:lnTo>
                <a:lnTo>
                  <a:pt x="1906123" y="1519240"/>
                </a:lnTo>
                <a:lnTo>
                  <a:pt x="1883752" y="1558550"/>
                </a:lnTo>
                <a:lnTo>
                  <a:pt x="1859740" y="1596742"/>
                </a:lnTo>
                <a:lnTo>
                  <a:pt x="1834136" y="1633768"/>
                </a:lnTo>
                <a:lnTo>
                  <a:pt x="1806988" y="1669576"/>
                </a:lnTo>
                <a:lnTo>
                  <a:pt x="1778346" y="1704118"/>
                </a:lnTo>
                <a:lnTo>
                  <a:pt x="1748258" y="1737346"/>
                </a:lnTo>
                <a:lnTo>
                  <a:pt x="1716773" y="1769208"/>
                </a:lnTo>
                <a:lnTo>
                  <a:pt x="1683939" y="1799657"/>
                </a:lnTo>
                <a:lnTo>
                  <a:pt x="1649805" y="1828642"/>
                </a:lnTo>
                <a:lnTo>
                  <a:pt x="1614421" y="1856115"/>
                </a:lnTo>
                <a:lnTo>
                  <a:pt x="1577834" y="1882026"/>
                </a:lnTo>
                <a:lnTo>
                  <a:pt x="1540094" y="1906326"/>
                </a:lnTo>
                <a:lnTo>
                  <a:pt x="1501249" y="1928965"/>
                </a:lnTo>
                <a:lnTo>
                  <a:pt x="1461349" y="1949895"/>
                </a:lnTo>
                <a:lnTo>
                  <a:pt x="1420441" y="1969065"/>
                </a:lnTo>
                <a:lnTo>
                  <a:pt x="1378574" y="1986427"/>
                </a:lnTo>
                <a:lnTo>
                  <a:pt x="1335798" y="2001930"/>
                </a:lnTo>
                <a:lnTo>
                  <a:pt x="1292160" y="2015527"/>
                </a:lnTo>
                <a:lnTo>
                  <a:pt x="1247711" y="2027167"/>
                </a:lnTo>
                <a:lnTo>
                  <a:pt x="1202497" y="2036802"/>
                </a:lnTo>
                <a:lnTo>
                  <a:pt x="1156569" y="2044381"/>
                </a:lnTo>
                <a:lnTo>
                  <a:pt x="1109975" y="2049856"/>
                </a:lnTo>
                <a:lnTo>
                  <a:pt x="1062764" y="2053177"/>
                </a:lnTo>
                <a:lnTo>
                  <a:pt x="1014984" y="2054295"/>
                </a:lnTo>
                <a:lnTo>
                  <a:pt x="967204" y="2053177"/>
                </a:lnTo>
                <a:lnTo>
                  <a:pt x="919992" y="2049856"/>
                </a:lnTo>
                <a:lnTo>
                  <a:pt x="873398" y="2044381"/>
                </a:lnTo>
                <a:lnTo>
                  <a:pt x="827470" y="2036802"/>
                </a:lnTo>
                <a:lnTo>
                  <a:pt x="782257" y="2027167"/>
                </a:lnTo>
                <a:lnTo>
                  <a:pt x="737808" y="2015527"/>
                </a:lnTo>
                <a:lnTo>
                  <a:pt x="694170" y="2001930"/>
                </a:lnTo>
                <a:lnTo>
                  <a:pt x="651394" y="1986427"/>
                </a:lnTo>
                <a:lnTo>
                  <a:pt x="609527" y="1969065"/>
                </a:lnTo>
                <a:lnTo>
                  <a:pt x="568619" y="1949895"/>
                </a:lnTo>
                <a:lnTo>
                  <a:pt x="528719" y="1928965"/>
                </a:lnTo>
                <a:lnTo>
                  <a:pt x="489874" y="1906326"/>
                </a:lnTo>
                <a:lnTo>
                  <a:pt x="452134" y="1882026"/>
                </a:lnTo>
                <a:lnTo>
                  <a:pt x="415547" y="1856115"/>
                </a:lnTo>
                <a:lnTo>
                  <a:pt x="380163" y="1828642"/>
                </a:lnTo>
                <a:lnTo>
                  <a:pt x="346030" y="1799657"/>
                </a:lnTo>
                <a:lnTo>
                  <a:pt x="313196" y="1769208"/>
                </a:lnTo>
                <a:lnTo>
                  <a:pt x="281711" y="1737346"/>
                </a:lnTo>
                <a:lnTo>
                  <a:pt x="251622" y="1704118"/>
                </a:lnTo>
                <a:lnTo>
                  <a:pt x="222980" y="1669576"/>
                </a:lnTo>
                <a:lnTo>
                  <a:pt x="195833" y="1633768"/>
                </a:lnTo>
                <a:lnTo>
                  <a:pt x="170228" y="1596742"/>
                </a:lnTo>
                <a:lnTo>
                  <a:pt x="146216" y="1558550"/>
                </a:lnTo>
                <a:lnTo>
                  <a:pt x="123845" y="1519240"/>
                </a:lnTo>
                <a:lnTo>
                  <a:pt x="103164" y="1478861"/>
                </a:lnTo>
                <a:lnTo>
                  <a:pt x="84220" y="1437463"/>
                </a:lnTo>
                <a:lnTo>
                  <a:pt x="67064" y="1395095"/>
                </a:lnTo>
                <a:lnTo>
                  <a:pt x="51744" y="1351806"/>
                </a:lnTo>
                <a:lnTo>
                  <a:pt x="38308" y="1307645"/>
                </a:lnTo>
                <a:lnTo>
                  <a:pt x="26806" y="1262663"/>
                </a:lnTo>
                <a:lnTo>
                  <a:pt x="17286" y="1216908"/>
                </a:lnTo>
                <a:lnTo>
                  <a:pt x="9796" y="1170430"/>
                </a:lnTo>
                <a:lnTo>
                  <a:pt x="4386" y="1123277"/>
                </a:lnTo>
                <a:lnTo>
                  <a:pt x="1104" y="1075500"/>
                </a:lnTo>
                <a:lnTo>
                  <a:pt x="0" y="1027148"/>
                </a:lnTo>
                <a:close/>
              </a:path>
            </a:pathLst>
          </a:custGeom>
          <a:ln w="90989">
            <a:solidFill>
              <a:srgbClr val="008DA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145238" y="2849372"/>
            <a:ext cx="4092575" cy="22993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40029" indent="-227329">
              <a:lnSpc>
                <a:spcPct val="100000"/>
              </a:lnSpc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Madison</a:t>
            </a:r>
            <a:r>
              <a:rPr dirty="0" sz="1400" spc="-3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Capital</a:t>
            </a:r>
            <a:endParaRPr sz="1400">
              <a:latin typeface="Century Gothic"/>
              <a:cs typeface="Century Gothic"/>
            </a:endParaRPr>
          </a:p>
          <a:p>
            <a:pPr marL="240029" indent="-227329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Amur Equipment</a:t>
            </a:r>
            <a:r>
              <a:rPr dirty="0" sz="1400" spc="-6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Finance</a:t>
            </a:r>
            <a:endParaRPr sz="1400">
              <a:latin typeface="Century Gothic"/>
              <a:cs typeface="Century Gothic"/>
            </a:endParaRPr>
          </a:p>
          <a:p>
            <a:pPr marL="240029" indent="-227329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Great America Financial</a:t>
            </a:r>
            <a:r>
              <a:rPr dirty="0" sz="1400" spc="2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Services</a:t>
            </a:r>
            <a:endParaRPr sz="1400">
              <a:latin typeface="Century Gothic"/>
              <a:cs typeface="Century Gothic"/>
            </a:endParaRPr>
          </a:p>
          <a:p>
            <a:pPr marL="240029" indent="-227329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ENGS Commercial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Finance</a:t>
            </a:r>
            <a:r>
              <a:rPr dirty="0" sz="1400" spc="-2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Co.</a:t>
            </a:r>
            <a:endParaRPr sz="1400">
              <a:latin typeface="Century Gothic"/>
              <a:cs typeface="Century Gothic"/>
            </a:endParaRPr>
          </a:p>
          <a:p>
            <a:pPr marL="240029" indent="-227329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Insight Investments,</a:t>
            </a: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LLC</a:t>
            </a:r>
            <a:endParaRPr sz="1400">
              <a:latin typeface="Century Gothic"/>
              <a:cs typeface="Century Gothic"/>
            </a:endParaRPr>
          </a:p>
          <a:p>
            <a:pPr marL="240029" indent="-227329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QuickFi </a:t>
            </a: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by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Innovation Finance </a:t>
            </a: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USA</a:t>
            </a:r>
            <a:r>
              <a:rPr dirty="0" sz="1400" spc="9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LLC</a:t>
            </a:r>
            <a:endParaRPr sz="1400">
              <a:latin typeface="Century Gothic"/>
              <a:cs typeface="Century Gothic"/>
            </a:endParaRPr>
          </a:p>
          <a:p>
            <a:pPr marL="240029" indent="-227329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Crossroads </a:t>
            </a: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Equipment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Lease </a:t>
            </a:r>
            <a:r>
              <a:rPr dirty="0" sz="1400" spc="-5">
                <a:solidFill>
                  <a:srgbClr val="203864"/>
                </a:solidFill>
                <a:latin typeface="Century Gothic"/>
                <a:cs typeface="Century Gothic"/>
              </a:rPr>
              <a:t>&amp;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Finance</a:t>
            </a:r>
            <a:r>
              <a:rPr dirty="0" sz="1400" spc="8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LLC</a:t>
            </a:r>
            <a:endParaRPr sz="1400">
              <a:latin typeface="Century Gothic"/>
              <a:cs typeface="Century Gothic"/>
            </a:endParaRPr>
          </a:p>
          <a:p>
            <a:pPr marL="240029" indent="-227329">
              <a:lnSpc>
                <a:spcPct val="100000"/>
              </a:lnSpc>
              <a:spcBef>
                <a:spcPts val="595"/>
              </a:spcBef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Stonebriar </a:t>
            </a: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Commercial</a:t>
            </a:r>
            <a:r>
              <a:rPr dirty="0" sz="1400" spc="-2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Finance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3967" y="3750056"/>
            <a:ext cx="1456055" cy="2762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700" spc="-20" b="1">
                <a:solidFill>
                  <a:srgbClr val="203864"/>
                </a:solidFill>
                <a:latin typeface="Century Gothic"/>
                <a:cs typeface="Century Gothic"/>
              </a:rPr>
              <a:t>Independents</a:t>
            </a:r>
            <a:endParaRPr sz="17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9472" y="2074164"/>
            <a:ext cx="1858010" cy="44704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15"/>
              <a:t>COM</a:t>
            </a:r>
            <a:r>
              <a:rPr dirty="0" sz="2800" spc="-10"/>
              <a:t>P</a:t>
            </a:r>
            <a:r>
              <a:rPr dirty="0" sz="2800" spc="-15"/>
              <a:t>AN</a:t>
            </a:r>
            <a:r>
              <a:rPr dirty="0" sz="2800"/>
              <a:t>Y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660924" y="3575304"/>
            <a:ext cx="4012565" cy="186626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300" spc="-15" b="1">
                <a:solidFill>
                  <a:srgbClr val="008DA8"/>
                </a:solidFill>
                <a:latin typeface="Century Gothic"/>
                <a:cs typeface="Century Gothic"/>
              </a:rPr>
              <a:t>Experience (What </a:t>
            </a:r>
            <a:r>
              <a:rPr dirty="0" sz="1300" spc="-10" b="1">
                <a:solidFill>
                  <a:srgbClr val="008DA8"/>
                </a:solidFill>
                <a:latin typeface="Century Gothic"/>
                <a:cs typeface="Century Gothic"/>
              </a:rPr>
              <a:t>I’ve </a:t>
            </a:r>
            <a:r>
              <a:rPr dirty="0" sz="1300" spc="-20" b="1">
                <a:solidFill>
                  <a:srgbClr val="008DA8"/>
                </a:solidFill>
                <a:latin typeface="Century Gothic"/>
                <a:cs typeface="Century Gothic"/>
              </a:rPr>
              <a:t>enjoyed </a:t>
            </a:r>
            <a:r>
              <a:rPr dirty="0" sz="1300" spc="-15" b="1">
                <a:solidFill>
                  <a:srgbClr val="008DA8"/>
                </a:solidFill>
                <a:latin typeface="Century Gothic"/>
                <a:cs typeface="Century Gothic"/>
              </a:rPr>
              <a:t>about </a:t>
            </a:r>
            <a:r>
              <a:rPr dirty="0" sz="1300" spc="-10" b="1">
                <a:solidFill>
                  <a:srgbClr val="008DA8"/>
                </a:solidFill>
                <a:latin typeface="Century Gothic"/>
                <a:cs typeface="Century Gothic"/>
              </a:rPr>
              <a:t>this</a:t>
            </a:r>
            <a:r>
              <a:rPr dirty="0" sz="1300" spc="-60" b="1">
                <a:solidFill>
                  <a:srgbClr val="008DA8"/>
                </a:solidFill>
                <a:latin typeface="Century Gothic"/>
                <a:cs typeface="Century Gothic"/>
              </a:rPr>
              <a:t> </a:t>
            </a:r>
            <a:r>
              <a:rPr dirty="0" sz="1300" spc="-15" b="1">
                <a:solidFill>
                  <a:srgbClr val="008DA8"/>
                </a:solidFill>
                <a:latin typeface="Century Gothic"/>
                <a:cs typeface="Century Gothic"/>
              </a:rPr>
              <a:t>industry):</a:t>
            </a:r>
            <a:endParaRPr sz="1300">
              <a:latin typeface="Century Gothic"/>
              <a:cs typeface="Century Gothic"/>
            </a:endParaRPr>
          </a:p>
          <a:p>
            <a:pPr marL="12700" marR="1974214">
              <a:lnSpc>
                <a:spcPts val="4320"/>
              </a:lnSpc>
              <a:spcBef>
                <a:spcPts val="580"/>
              </a:spcBef>
            </a:pPr>
            <a:r>
              <a:rPr dirty="0" sz="1300" spc="-20" b="1">
                <a:solidFill>
                  <a:srgbClr val="008DA8"/>
                </a:solidFill>
                <a:latin typeface="Century Gothic"/>
                <a:cs typeface="Century Gothic"/>
              </a:rPr>
              <a:t>Academic </a:t>
            </a:r>
            <a:r>
              <a:rPr dirty="0" sz="1300" spc="-5" b="1">
                <a:solidFill>
                  <a:srgbClr val="008DA8"/>
                </a:solidFill>
                <a:latin typeface="Century Gothic"/>
                <a:cs typeface="Century Gothic"/>
              </a:rPr>
              <a:t>&amp; </a:t>
            </a:r>
            <a:r>
              <a:rPr dirty="0" sz="1300" spc="-15" b="1">
                <a:solidFill>
                  <a:srgbClr val="008DA8"/>
                </a:solidFill>
                <a:latin typeface="Century Gothic"/>
                <a:cs typeface="Century Gothic"/>
              </a:rPr>
              <a:t>Career</a:t>
            </a:r>
            <a:r>
              <a:rPr dirty="0" sz="1300" spc="-85" b="1">
                <a:solidFill>
                  <a:srgbClr val="008DA8"/>
                </a:solidFill>
                <a:latin typeface="Century Gothic"/>
                <a:cs typeface="Century Gothic"/>
              </a:rPr>
              <a:t> </a:t>
            </a:r>
            <a:r>
              <a:rPr dirty="0" sz="1300" spc="-15" b="1">
                <a:solidFill>
                  <a:srgbClr val="008DA8"/>
                </a:solidFill>
                <a:latin typeface="Century Gothic"/>
                <a:cs typeface="Century Gothic"/>
              </a:rPr>
              <a:t>Path:  Primary Job</a:t>
            </a:r>
            <a:r>
              <a:rPr dirty="0" sz="1300" spc="-105" b="1">
                <a:solidFill>
                  <a:srgbClr val="008DA8"/>
                </a:solidFill>
                <a:latin typeface="Century Gothic"/>
                <a:cs typeface="Century Gothic"/>
              </a:rPr>
              <a:t> </a:t>
            </a:r>
            <a:r>
              <a:rPr dirty="0" sz="1300" spc="-15" b="1">
                <a:solidFill>
                  <a:srgbClr val="008DA8"/>
                </a:solidFill>
                <a:latin typeface="Century Gothic"/>
                <a:cs typeface="Century Gothic"/>
              </a:rPr>
              <a:t>Function:</a:t>
            </a:r>
            <a:endParaRPr sz="13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300" spc="-15" b="1">
                <a:solidFill>
                  <a:srgbClr val="008DA8"/>
                </a:solidFill>
                <a:latin typeface="Century Gothic"/>
                <a:cs typeface="Century Gothic"/>
              </a:rPr>
              <a:t>Fun Fact About</a:t>
            </a:r>
            <a:r>
              <a:rPr dirty="0" sz="1300" spc="-110" b="1">
                <a:solidFill>
                  <a:srgbClr val="008DA8"/>
                </a:solidFill>
                <a:latin typeface="Century Gothic"/>
                <a:cs typeface="Century Gothic"/>
              </a:rPr>
              <a:t> </a:t>
            </a:r>
            <a:r>
              <a:rPr dirty="0" sz="1300" spc="-20" b="1">
                <a:solidFill>
                  <a:srgbClr val="008DA8"/>
                </a:solidFill>
                <a:latin typeface="Century Gothic"/>
                <a:cs typeface="Century Gothic"/>
              </a:rPr>
              <a:t>Me: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5934" y="2711420"/>
            <a:ext cx="2898140" cy="0"/>
          </a:xfrm>
          <a:custGeom>
            <a:avLst/>
            <a:gdLst/>
            <a:ahLst/>
            <a:cxnLst/>
            <a:rect l="l" t="t" r="r" b="b"/>
            <a:pathLst>
              <a:path w="2898140" h="0">
                <a:moveTo>
                  <a:pt x="0" y="0"/>
                </a:moveTo>
                <a:lnTo>
                  <a:pt x="2897845" y="0"/>
                </a:lnTo>
              </a:path>
            </a:pathLst>
          </a:custGeom>
          <a:ln w="15169">
            <a:solidFill>
              <a:srgbClr val="C2203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302692" y="2403927"/>
            <a:ext cx="1819275" cy="1820545"/>
          </a:xfrm>
          <a:custGeom>
            <a:avLst/>
            <a:gdLst/>
            <a:ahLst/>
            <a:cxnLst/>
            <a:rect l="l" t="t" r="r" b="b"/>
            <a:pathLst>
              <a:path w="1819275" h="1820545">
                <a:moveTo>
                  <a:pt x="0" y="910166"/>
                </a:moveTo>
                <a:lnTo>
                  <a:pt x="1260" y="861828"/>
                </a:lnTo>
                <a:lnTo>
                  <a:pt x="5001" y="814147"/>
                </a:lnTo>
                <a:lnTo>
                  <a:pt x="11159" y="767187"/>
                </a:lnTo>
                <a:lnTo>
                  <a:pt x="19671" y="721009"/>
                </a:lnTo>
                <a:lnTo>
                  <a:pt x="30474" y="675677"/>
                </a:lnTo>
                <a:lnTo>
                  <a:pt x="43505" y="631253"/>
                </a:lnTo>
                <a:lnTo>
                  <a:pt x="58702" y="587802"/>
                </a:lnTo>
                <a:lnTo>
                  <a:pt x="76002" y="545384"/>
                </a:lnTo>
                <a:lnTo>
                  <a:pt x="95341" y="504065"/>
                </a:lnTo>
                <a:lnTo>
                  <a:pt x="116658" y="463905"/>
                </a:lnTo>
                <a:lnTo>
                  <a:pt x="139888" y="424969"/>
                </a:lnTo>
                <a:lnTo>
                  <a:pt x="164970" y="387319"/>
                </a:lnTo>
                <a:lnTo>
                  <a:pt x="191840" y="351018"/>
                </a:lnTo>
                <a:lnTo>
                  <a:pt x="220435" y="316130"/>
                </a:lnTo>
                <a:lnTo>
                  <a:pt x="250693" y="282715"/>
                </a:lnTo>
                <a:lnTo>
                  <a:pt x="282551" y="250839"/>
                </a:lnTo>
                <a:lnTo>
                  <a:pt x="315946" y="220564"/>
                </a:lnTo>
                <a:lnTo>
                  <a:pt x="350814" y="191951"/>
                </a:lnTo>
                <a:lnTo>
                  <a:pt x="387094" y="165066"/>
                </a:lnTo>
                <a:lnTo>
                  <a:pt x="424722" y="139970"/>
                </a:lnTo>
                <a:lnTo>
                  <a:pt x="463636" y="116726"/>
                </a:lnTo>
                <a:lnTo>
                  <a:pt x="503772" y="95397"/>
                </a:lnTo>
                <a:lnTo>
                  <a:pt x="545067" y="76046"/>
                </a:lnTo>
                <a:lnTo>
                  <a:pt x="587460" y="58736"/>
                </a:lnTo>
                <a:lnTo>
                  <a:pt x="630886" y="43531"/>
                </a:lnTo>
                <a:lnTo>
                  <a:pt x="675284" y="30491"/>
                </a:lnTo>
                <a:lnTo>
                  <a:pt x="720589" y="19682"/>
                </a:lnTo>
                <a:lnTo>
                  <a:pt x="766740" y="11165"/>
                </a:lnTo>
                <a:lnTo>
                  <a:pt x="813674" y="5004"/>
                </a:lnTo>
                <a:lnTo>
                  <a:pt x="861327" y="1261"/>
                </a:lnTo>
                <a:lnTo>
                  <a:pt x="909637" y="0"/>
                </a:lnTo>
                <a:lnTo>
                  <a:pt x="957947" y="1261"/>
                </a:lnTo>
                <a:lnTo>
                  <a:pt x="1005600" y="5004"/>
                </a:lnTo>
                <a:lnTo>
                  <a:pt x="1052533" y="11165"/>
                </a:lnTo>
                <a:lnTo>
                  <a:pt x="1098684" y="19682"/>
                </a:lnTo>
                <a:lnTo>
                  <a:pt x="1143990" y="30491"/>
                </a:lnTo>
                <a:lnTo>
                  <a:pt x="1188388" y="43531"/>
                </a:lnTo>
                <a:lnTo>
                  <a:pt x="1231814" y="58736"/>
                </a:lnTo>
                <a:lnTo>
                  <a:pt x="1274207" y="76046"/>
                </a:lnTo>
                <a:lnTo>
                  <a:pt x="1315502" y="95397"/>
                </a:lnTo>
                <a:lnTo>
                  <a:pt x="1355638" y="116726"/>
                </a:lnTo>
                <a:lnTo>
                  <a:pt x="1394552" y="139970"/>
                </a:lnTo>
                <a:lnTo>
                  <a:pt x="1432180" y="165066"/>
                </a:lnTo>
                <a:lnTo>
                  <a:pt x="1468459" y="191951"/>
                </a:lnTo>
                <a:lnTo>
                  <a:pt x="1503328" y="220564"/>
                </a:lnTo>
                <a:lnTo>
                  <a:pt x="1536723" y="250839"/>
                </a:lnTo>
                <a:lnTo>
                  <a:pt x="1568580" y="282715"/>
                </a:lnTo>
                <a:lnTo>
                  <a:pt x="1598839" y="316130"/>
                </a:lnTo>
                <a:lnTo>
                  <a:pt x="1627434" y="351018"/>
                </a:lnTo>
                <a:lnTo>
                  <a:pt x="1654304" y="387319"/>
                </a:lnTo>
                <a:lnTo>
                  <a:pt x="1679386" y="424969"/>
                </a:lnTo>
                <a:lnTo>
                  <a:pt x="1702616" y="463905"/>
                </a:lnTo>
                <a:lnTo>
                  <a:pt x="1723932" y="504065"/>
                </a:lnTo>
                <a:lnTo>
                  <a:pt x="1743272" y="545384"/>
                </a:lnTo>
                <a:lnTo>
                  <a:pt x="1760572" y="587802"/>
                </a:lnTo>
                <a:lnTo>
                  <a:pt x="1775769" y="631253"/>
                </a:lnTo>
                <a:lnTo>
                  <a:pt x="1788800" y="675677"/>
                </a:lnTo>
                <a:lnTo>
                  <a:pt x="1799603" y="721009"/>
                </a:lnTo>
                <a:lnTo>
                  <a:pt x="1808115" y="767187"/>
                </a:lnTo>
                <a:lnTo>
                  <a:pt x="1814273" y="814147"/>
                </a:lnTo>
                <a:lnTo>
                  <a:pt x="1818014" y="861828"/>
                </a:lnTo>
                <a:lnTo>
                  <a:pt x="1819274" y="910166"/>
                </a:lnTo>
                <a:lnTo>
                  <a:pt x="1818014" y="958504"/>
                </a:lnTo>
                <a:lnTo>
                  <a:pt x="1814273" y="1006185"/>
                </a:lnTo>
                <a:lnTo>
                  <a:pt x="1808115" y="1053146"/>
                </a:lnTo>
                <a:lnTo>
                  <a:pt x="1799603" y="1099324"/>
                </a:lnTo>
                <a:lnTo>
                  <a:pt x="1788800" y="1144656"/>
                </a:lnTo>
                <a:lnTo>
                  <a:pt x="1775769" y="1189079"/>
                </a:lnTo>
                <a:lnTo>
                  <a:pt x="1760572" y="1232531"/>
                </a:lnTo>
                <a:lnTo>
                  <a:pt x="1743272" y="1274948"/>
                </a:lnTo>
                <a:lnTo>
                  <a:pt x="1723932" y="1316268"/>
                </a:lnTo>
                <a:lnTo>
                  <a:pt x="1702616" y="1356427"/>
                </a:lnTo>
                <a:lnTo>
                  <a:pt x="1679386" y="1395363"/>
                </a:lnTo>
                <a:lnTo>
                  <a:pt x="1654304" y="1433013"/>
                </a:lnTo>
                <a:lnTo>
                  <a:pt x="1627434" y="1469314"/>
                </a:lnTo>
                <a:lnTo>
                  <a:pt x="1598839" y="1504203"/>
                </a:lnTo>
                <a:lnTo>
                  <a:pt x="1568580" y="1537617"/>
                </a:lnTo>
                <a:lnTo>
                  <a:pt x="1536723" y="1569493"/>
                </a:lnTo>
                <a:lnTo>
                  <a:pt x="1503328" y="1599769"/>
                </a:lnTo>
                <a:lnTo>
                  <a:pt x="1468459" y="1628381"/>
                </a:lnTo>
                <a:lnTo>
                  <a:pt x="1432180" y="1655266"/>
                </a:lnTo>
                <a:lnTo>
                  <a:pt x="1394552" y="1680363"/>
                </a:lnTo>
                <a:lnTo>
                  <a:pt x="1355638" y="1703607"/>
                </a:lnTo>
                <a:lnTo>
                  <a:pt x="1315502" y="1724936"/>
                </a:lnTo>
                <a:lnTo>
                  <a:pt x="1274207" y="1744286"/>
                </a:lnTo>
                <a:lnTo>
                  <a:pt x="1231814" y="1761596"/>
                </a:lnTo>
                <a:lnTo>
                  <a:pt x="1188388" y="1776802"/>
                </a:lnTo>
                <a:lnTo>
                  <a:pt x="1143990" y="1789841"/>
                </a:lnTo>
                <a:lnTo>
                  <a:pt x="1098684" y="1800650"/>
                </a:lnTo>
                <a:lnTo>
                  <a:pt x="1052533" y="1809167"/>
                </a:lnTo>
                <a:lnTo>
                  <a:pt x="1005600" y="1815328"/>
                </a:lnTo>
                <a:lnTo>
                  <a:pt x="957947" y="1819071"/>
                </a:lnTo>
                <a:lnTo>
                  <a:pt x="909637" y="1820333"/>
                </a:lnTo>
                <a:lnTo>
                  <a:pt x="861327" y="1819071"/>
                </a:lnTo>
                <a:lnTo>
                  <a:pt x="813674" y="1815328"/>
                </a:lnTo>
                <a:lnTo>
                  <a:pt x="766740" y="1809167"/>
                </a:lnTo>
                <a:lnTo>
                  <a:pt x="720589" y="1800650"/>
                </a:lnTo>
                <a:lnTo>
                  <a:pt x="675284" y="1789841"/>
                </a:lnTo>
                <a:lnTo>
                  <a:pt x="630886" y="1776802"/>
                </a:lnTo>
                <a:lnTo>
                  <a:pt x="587460" y="1761596"/>
                </a:lnTo>
                <a:lnTo>
                  <a:pt x="545067" y="1744286"/>
                </a:lnTo>
                <a:lnTo>
                  <a:pt x="503772" y="1724936"/>
                </a:lnTo>
                <a:lnTo>
                  <a:pt x="463636" y="1703607"/>
                </a:lnTo>
                <a:lnTo>
                  <a:pt x="424722" y="1680363"/>
                </a:lnTo>
                <a:lnTo>
                  <a:pt x="387094" y="1655266"/>
                </a:lnTo>
                <a:lnTo>
                  <a:pt x="350814" y="1628381"/>
                </a:lnTo>
                <a:lnTo>
                  <a:pt x="315946" y="1599769"/>
                </a:lnTo>
                <a:lnTo>
                  <a:pt x="282551" y="1569493"/>
                </a:lnTo>
                <a:lnTo>
                  <a:pt x="250693" y="1537617"/>
                </a:lnTo>
                <a:lnTo>
                  <a:pt x="220435" y="1504203"/>
                </a:lnTo>
                <a:lnTo>
                  <a:pt x="191840" y="1469314"/>
                </a:lnTo>
                <a:lnTo>
                  <a:pt x="164970" y="1433013"/>
                </a:lnTo>
                <a:lnTo>
                  <a:pt x="139888" y="1395363"/>
                </a:lnTo>
                <a:lnTo>
                  <a:pt x="116658" y="1356427"/>
                </a:lnTo>
                <a:lnTo>
                  <a:pt x="95341" y="1316268"/>
                </a:lnTo>
                <a:lnTo>
                  <a:pt x="76002" y="1274948"/>
                </a:lnTo>
                <a:lnTo>
                  <a:pt x="58702" y="1232531"/>
                </a:lnTo>
                <a:lnTo>
                  <a:pt x="43505" y="1189079"/>
                </a:lnTo>
                <a:lnTo>
                  <a:pt x="30474" y="1144656"/>
                </a:lnTo>
                <a:lnTo>
                  <a:pt x="19671" y="1099324"/>
                </a:lnTo>
                <a:lnTo>
                  <a:pt x="11159" y="1053146"/>
                </a:lnTo>
                <a:lnTo>
                  <a:pt x="5001" y="1006185"/>
                </a:lnTo>
                <a:lnTo>
                  <a:pt x="1260" y="958504"/>
                </a:lnTo>
                <a:lnTo>
                  <a:pt x="0" y="910166"/>
                </a:lnTo>
                <a:close/>
              </a:path>
            </a:pathLst>
          </a:custGeom>
          <a:ln w="3033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669640" y="2727960"/>
            <a:ext cx="1082675" cy="11804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 indent="95885">
              <a:lnSpc>
                <a:spcPct val="101600"/>
              </a:lnSpc>
            </a:pPr>
            <a:r>
              <a:rPr dirty="0" sz="2500" spc="30" b="1">
                <a:latin typeface="Century Gothic"/>
                <a:cs typeface="Century Gothic"/>
              </a:rPr>
              <a:t>YOUR  </a:t>
            </a:r>
            <a:r>
              <a:rPr dirty="0" sz="2500" spc="15" b="1">
                <a:latin typeface="Century Gothic"/>
                <a:cs typeface="Century Gothic"/>
              </a:rPr>
              <a:t>I</a:t>
            </a:r>
            <a:r>
              <a:rPr dirty="0" sz="2500" spc="35" b="1">
                <a:latin typeface="Century Gothic"/>
                <a:cs typeface="Century Gothic"/>
              </a:rPr>
              <a:t>M</a:t>
            </a:r>
            <a:r>
              <a:rPr dirty="0" sz="2500" spc="30" b="1">
                <a:latin typeface="Century Gothic"/>
                <a:cs typeface="Century Gothic"/>
              </a:rPr>
              <a:t>A</a:t>
            </a:r>
            <a:r>
              <a:rPr dirty="0" sz="2500" spc="35" b="1">
                <a:latin typeface="Century Gothic"/>
                <a:cs typeface="Century Gothic"/>
              </a:rPr>
              <a:t>G</a:t>
            </a:r>
            <a:r>
              <a:rPr dirty="0" sz="2500" b="1">
                <a:latin typeface="Century Gothic"/>
                <a:cs typeface="Century Gothic"/>
              </a:rPr>
              <a:t>E  </a:t>
            </a:r>
            <a:r>
              <a:rPr dirty="0" sz="2500" spc="20" b="1">
                <a:latin typeface="Century Gothic"/>
                <a:cs typeface="Century Gothic"/>
              </a:rPr>
              <a:t>HERE</a:t>
            </a:r>
            <a:endParaRPr sz="25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55355" y="5144516"/>
            <a:ext cx="716280" cy="4311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400" spc="15" b="1">
                <a:solidFill>
                  <a:srgbClr val="203C7C"/>
                </a:solidFill>
                <a:latin typeface="Century Gothic"/>
                <a:cs typeface="Century Gothic"/>
              </a:rPr>
              <a:t>Name</a:t>
            </a:r>
            <a:endParaRPr sz="140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dirty="0" sz="1300" spc="-15">
                <a:solidFill>
                  <a:srgbClr val="203C7C"/>
                </a:solidFill>
                <a:latin typeface="Century Gothic"/>
                <a:cs typeface="Century Gothic"/>
              </a:rPr>
              <a:t>Your</a:t>
            </a:r>
            <a:r>
              <a:rPr dirty="0" sz="1300" spc="-95">
                <a:solidFill>
                  <a:srgbClr val="203C7C"/>
                </a:solidFill>
                <a:latin typeface="Century Gothic"/>
                <a:cs typeface="Century Gothic"/>
              </a:rPr>
              <a:t> </a:t>
            </a:r>
            <a:r>
              <a:rPr dirty="0" sz="1300" spc="-10">
                <a:solidFill>
                  <a:srgbClr val="203C7C"/>
                </a:solidFill>
                <a:latin typeface="Century Gothic"/>
                <a:cs typeface="Century Gothic"/>
              </a:rPr>
              <a:t>Title</a:t>
            </a:r>
            <a:endParaRPr sz="13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473" y="1410300"/>
            <a:ext cx="8375015" cy="744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88300"/>
              </a:lnSpc>
            </a:pPr>
            <a:r>
              <a:rPr dirty="0" sz="1800" spc="-25" b="1">
                <a:solidFill>
                  <a:srgbClr val="008DA8"/>
                </a:solidFill>
                <a:latin typeface="Century Gothic"/>
                <a:cs typeface="Century Gothic"/>
              </a:rPr>
              <a:t>Brokers </a:t>
            </a:r>
            <a:r>
              <a:rPr dirty="0" sz="1800" spc="-25">
                <a:solidFill>
                  <a:srgbClr val="008DA8"/>
                </a:solidFill>
                <a:latin typeface="Century Gothic"/>
                <a:cs typeface="Century Gothic"/>
              </a:rPr>
              <a:t>establish </a:t>
            </a:r>
            <a:r>
              <a:rPr dirty="0" sz="1800">
                <a:solidFill>
                  <a:srgbClr val="008DA8"/>
                </a:solidFill>
                <a:latin typeface="Century Gothic"/>
                <a:cs typeface="Century Gothic"/>
              </a:rPr>
              <a:t>a </a:t>
            </a:r>
            <a:r>
              <a:rPr dirty="0" sz="1800" spc="-25">
                <a:solidFill>
                  <a:srgbClr val="008DA8"/>
                </a:solidFill>
                <a:latin typeface="Century Gothic"/>
                <a:cs typeface="Century Gothic"/>
              </a:rPr>
              <a:t>relationship </a:t>
            </a:r>
            <a:r>
              <a:rPr dirty="0" sz="1800" spc="-20">
                <a:solidFill>
                  <a:srgbClr val="008DA8"/>
                </a:solidFill>
                <a:latin typeface="Century Gothic"/>
                <a:cs typeface="Century Gothic"/>
              </a:rPr>
              <a:t>with the </a:t>
            </a:r>
            <a:r>
              <a:rPr dirty="0" sz="1800" spc="-30">
                <a:solidFill>
                  <a:srgbClr val="008DA8"/>
                </a:solidFill>
                <a:latin typeface="Century Gothic"/>
                <a:cs typeface="Century Gothic"/>
              </a:rPr>
              <a:t>potential </a:t>
            </a:r>
            <a:r>
              <a:rPr dirty="0" sz="1800" spc="-25">
                <a:solidFill>
                  <a:srgbClr val="008DA8"/>
                </a:solidFill>
                <a:latin typeface="Century Gothic"/>
                <a:cs typeface="Century Gothic"/>
              </a:rPr>
              <a:t>client and </a:t>
            </a:r>
            <a:r>
              <a:rPr dirty="0" sz="1800" spc="-30">
                <a:solidFill>
                  <a:srgbClr val="008DA8"/>
                </a:solidFill>
                <a:latin typeface="Century Gothic"/>
                <a:cs typeface="Century Gothic"/>
              </a:rPr>
              <a:t>assess </a:t>
            </a:r>
            <a:r>
              <a:rPr dirty="0" sz="1800" spc="-25">
                <a:solidFill>
                  <a:srgbClr val="008DA8"/>
                </a:solidFill>
                <a:latin typeface="Century Gothic"/>
                <a:cs typeface="Century Gothic"/>
              </a:rPr>
              <a:t>their  </a:t>
            </a:r>
            <a:r>
              <a:rPr dirty="0" sz="1800" spc="-35">
                <a:solidFill>
                  <a:srgbClr val="008DA8"/>
                </a:solidFill>
                <a:latin typeface="Century Gothic"/>
                <a:cs typeface="Century Gothic"/>
              </a:rPr>
              <a:t>equipment </a:t>
            </a:r>
            <a:r>
              <a:rPr dirty="0" sz="1800" spc="-30">
                <a:solidFill>
                  <a:srgbClr val="008DA8"/>
                </a:solidFill>
                <a:latin typeface="Century Gothic"/>
                <a:cs typeface="Century Gothic"/>
              </a:rPr>
              <a:t>financing needs </a:t>
            </a:r>
            <a:r>
              <a:rPr dirty="0" sz="1800" spc="-10">
                <a:solidFill>
                  <a:srgbClr val="008DA8"/>
                </a:solidFill>
                <a:latin typeface="Century Gothic"/>
                <a:cs typeface="Century Gothic"/>
              </a:rPr>
              <a:t>to </a:t>
            </a:r>
            <a:r>
              <a:rPr dirty="0" sz="1800" spc="-25">
                <a:solidFill>
                  <a:srgbClr val="008DA8"/>
                </a:solidFill>
                <a:latin typeface="Century Gothic"/>
                <a:cs typeface="Century Gothic"/>
              </a:rPr>
              <a:t>help </a:t>
            </a:r>
            <a:r>
              <a:rPr dirty="0" sz="1800" spc="-30">
                <a:solidFill>
                  <a:srgbClr val="008DA8"/>
                </a:solidFill>
                <a:latin typeface="Century Gothic"/>
                <a:cs typeface="Century Gothic"/>
              </a:rPr>
              <a:t>determine </a:t>
            </a:r>
            <a:r>
              <a:rPr dirty="0" sz="1800" spc="-20">
                <a:solidFill>
                  <a:srgbClr val="008DA8"/>
                </a:solidFill>
                <a:latin typeface="Century Gothic"/>
                <a:cs typeface="Century Gothic"/>
              </a:rPr>
              <a:t>the </a:t>
            </a:r>
            <a:r>
              <a:rPr dirty="0" sz="1800" spc="-25">
                <a:solidFill>
                  <a:srgbClr val="008DA8"/>
                </a:solidFill>
                <a:latin typeface="Century Gothic"/>
                <a:cs typeface="Century Gothic"/>
              </a:rPr>
              <a:t>best </a:t>
            </a:r>
            <a:r>
              <a:rPr dirty="0" sz="1800" spc="-30">
                <a:solidFill>
                  <a:srgbClr val="008DA8"/>
                </a:solidFill>
                <a:latin typeface="Century Gothic"/>
                <a:cs typeface="Century Gothic"/>
              </a:rPr>
              <a:t>product </a:t>
            </a:r>
            <a:r>
              <a:rPr dirty="0" sz="1800" spc="-25">
                <a:solidFill>
                  <a:srgbClr val="008DA8"/>
                </a:solidFill>
                <a:latin typeface="Century Gothic"/>
                <a:cs typeface="Century Gothic"/>
              </a:rPr>
              <a:t>and structure  </a:t>
            </a:r>
            <a:r>
              <a:rPr dirty="0" sz="1800" spc="-10">
                <a:solidFill>
                  <a:srgbClr val="008DA8"/>
                </a:solidFill>
                <a:latin typeface="Century Gothic"/>
                <a:cs typeface="Century Gothic"/>
              </a:rPr>
              <a:t>to </a:t>
            </a:r>
            <a:r>
              <a:rPr dirty="0" sz="1800" spc="-35">
                <a:solidFill>
                  <a:srgbClr val="008DA8"/>
                </a:solidFill>
                <a:latin typeface="Century Gothic"/>
                <a:cs typeface="Century Gothic"/>
              </a:rPr>
              <a:t>meet </a:t>
            </a:r>
            <a:r>
              <a:rPr dirty="0" sz="1800" spc="-25">
                <a:solidFill>
                  <a:srgbClr val="008DA8"/>
                </a:solidFill>
                <a:latin typeface="Century Gothic"/>
                <a:cs typeface="Century Gothic"/>
              </a:rPr>
              <a:t>these</a:t>
            </a:r>
            <a:r>
              <a:rPr dirty="0" sz="1800" spc="-145">
                <a:solidFill>
                  <a:srgbClr val="008DA8"/>
                </a:solidFill>
                <a:latin typeface="Century Gothic"/>
                <a:cs typeface="Century Gothic"/>
              </a:rPr>
              <a:t> </a:t>
            </a:r>
            <a:r>
              <a:rPr dirty="0" sz="1800" spc="-30">
                <a:solidFill>
                  <a:srgbClr val="008DA8"/>
                </a:solidFill>
                <a:latin typeface="Century Gothic"/>
                <a:cs typeface="Century Gothic"/>
              </a:rPr>
              <a:t>needs.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88303" y="2835440"/>
            <a:ext cx="2030095" cy="2054860"/>
          </a:xfrm>
          <a:custGeom>
            <a:avLst/>
            <a:gdLst/>
            <a:ahLst/>
            <a:cxnLst/>
            <a:rect l="l" t="t" r="r" b="b"/>
            <a:pathLst>
              <a:path w="2030095" h="2054860">
                <a:moveTo>
                  <a:pt x="1014985" y="0"/>
                </a:moveTo>
                <a:lnTo>
                  <a:pt x="967205" y="1117"/>
                </a:lnTo>
                <a:lnTo>
                  <a:pt x="919993" y="4439"/>
                </a:lnTo>
                <a:lnTo>
                  <a:pt x="873399" y="9913"/>
                </a:lnTo>
                <a:lnTo>
                  <a:pt x="827471" y="17493"/>
                </a:lnTo>
                <a:lnTo>
                  <a:pt x="782258" y="27127"/>
                </a:lnTo>
                <a:lnTo>
                  <a:pt x="737808" y="38767"/>
                </a:lnTo>
                <a:lnTo>
                  <a:pt x="694171" y="52364"/>
                </a:lnTo>
                <a:lnTo>
                  <a:pt x="651394" y="67868"/>
                </a:lnTo>
                <a:lnTo>
                  <a:pt x="609528" y="85230"/>
                </a:lnTo>
                <a:lnTo>
                  <a:pt x="568620" y="104400"/>
                </a:lnTo>
                <a:lnTo>
                  <a:pt x="528719" y="125329"/>
                </a:lnTo>
                <a:lnTo>
                  <a:pt x="489874" y="147969"/>
                </a:lnTo>
                <a:lnTo>
                  <a:pt x="452134" y="172268"/>
                </a:lnTo>
                <a:lnTo>
                  <a:pt x="415548" y="198179"/>
                </a:lnTo>
                <a:lnTo>
                  <a:pt x="380163" y="225652"/>
                </a:lnTo>
                <a:lnTo>
                  <a:pt x="346030" y="254638"/>
                </a:lnTo>
                <a:lnTo>
                  <a:pt x="313196" y="285086"/>
                </a:lnTo>
                <a:lnTo>
                  <a:pt x="281711" y="316949"/>
                </a:lnTo>
                <a:lnTo>
                  <a:pt x="251623" y="350176"/>
                </a:lnTo>
                <a:lnTo>
                  <a:pt x="222980" y="384719"/>
                </a:lnTo>
                <a:lnTo>
                  <a:pt x="195833" y="420527"/>
                </a:lnTo>
                <a:lnTo>
                  <a:pt x="170229" y="457552"/>
                </a:lnTo>
                <a:lnTo>
                  <a:pt x="146216" y="495744"/>
                </a:lnTo>
                <a:lnTo>
                  <a:pt x="123845" y="535055"/>
                </a:lnTo>
                <a:lnTo>
                  <a:pt x="103164" y="575434"/>
                </a:lnTo>
                <a:lnTo>
                  <a:pt x="84221" y="616832"/>
                </a:lnTo>
                <a:lnTo>
                  <a:pt x="67064" y="659200"/>
                </a:lnTo>
                <a:lnTo>
                  <a:pt x="51744" y="702489"/>
                </a:lnTo>
                <a:lnTo>
                  <a:pt x="38308" y="746650"/>
                </a:lnTo>
                <a:lnTo>
                  <a:pt x="26806" y="791632"/>
                </a:lnTo>
                <a:lnTo>
                  <a:pt x="17286" y="837387"/>
                </a:lnTo>
                <a:lnTo>
                  <a:pt x="9796" y="883865"/>
                </a:lnTo>
                <a:lnTo>
                  <a:pt x="4386" y="931018"/>
                </a:lnTo>
                <a:lnTo>
                  <a:pt x="1104" y="978795"/>
                </a:lnTo>
                <a:lnTo>
                  <a:pt x="0" y="1027148"/>
                </a:lnTo>
                <a:lnTo>
                  <a:pt x="1104" y="1075500"/>
                </a:lnTo>
                <a:lnTo>
                  <a:pt x="4386" y="1123277"/>
                </a:lnTo>
                <a:lnTo>
                  <a:pt x="9796" y="1170430"/>
                </a:lnTo>
                <a:lnTo>
                  <a:pt x="17286" y="1216908"/>
                </a:lnTo>
                <a:lnTo>
                  <a:pt x="26806" y="1262663"/>
                </a:lnTo>
                <a:lnTo>
                  <a:pt x="38308" y="1307645"/>
                </a:lnTo>
                <a:lnTo>
                  <a:pt x="51744" y="1351805"/>
                </a:lnTo>
                <a:lnTo>
                  <a:pt x="67064" y="1395094"/>
                </a:lnTo>
                <a:lnTo>
                  <a:pt x="84221" y="1437463"/>
                </a:lnTo>
                <a:lnTo>
                  <a:pt x="103164" y="1478861"/>
                </a:lnTo>
                <a:lnTo>
                  <a:pt x="123845" y="1519240"/>
                </a:lnTo>
                <a:lnTo>
                  <a:pt x="146216" y="1558550"/>
                </a:lnTo>
                <a:lnTo>
                  <a:pt x="170229" y="1596742"/>
                </a:lnTo>
                <a:lnTo>
                  <a:pt x="195833" y="1633767"/>
                </a:lnTo>
                <a:lnTo>
                  <a:pt x="222980" y="1669576"/>
                </a:lnTo>
                <a:lnTo>
                  <a:pt x="251623" y="1704118"/>
                </a:lnTo>
                <a:lnTo>
                  <a:pt x="281711" y="1737346"/>
                </a:lnTo>
                <a:lnTo>
                  <a:pt x="313196" y="1769208"/>
                </a:lnTo>
                <a:lnTo>
                  <a:pt x="346030" y="1799657"/>
                </a:lnTo>
                <a:lnTo>
                  <a:pt x="380163" y="1828642"/>
                </a:lnTo>
                <a:lnTo>
                  <a:pt x="415548" y="1856115"/>
                </a:lnTo>
                <a:lnTo>
                  <a:pt x="452134" y="1882026"/>
                </a:lnTo>
                <a:lnTo>
                  <a:pt x="489874" y="1906326"/>
                </a:lnTo>
                <a:lnTo>
                  <a:pt x="528719" y="1928966"/>
                </a:lnTo>
                <a:lnTo>
                  <a:pt x="568620" y="1949895"/>
                </a:lnTo>
                <a:lnTo>
                  <a:pt x="609528" y="1969065"/>
                </a:lnTo>
                <a:lnTo>
                  <a:pt x="651394" y="1986427"/>
                </a:lnTo>
                <a:lnTo>
                  <a:pt x="694171" y="2001931"/>
                </a:lnTo>
                <a:lnTo>
                  <a:pt x="737808" y="2015528"/>
                </a:lnTo>
                <a:lnTo>
                  <a:pt x="782258" y="2027168"/>
                </a:lnTo>
                <a:lnTo>
                  <a:pt x="827471" y="2036802"/>
                </a:lnTo>
                <a:lnTo>
                  <a:pt x="873399" y="2044382"/>
                </a:lnTo>
                <a:lnTo>
                  <a:pt x="919993" y="2049857"/>
                </a:lnTo>
                <a:lnTo>
                  <a:pt x="967205" y="2053178"/>
                </a:lnTo>
                <a:lnTo>
                  <a:pt x="1014985" y="2054296"/>
                </a:lnTo>
                <a:lnTo>
                  <a:pt x="1062765" y="2053178"/>
                </a:lnTo>
                <a:lnTo>
                  <a:pt x="1109976" y="2049857"/>
                </a:lnTo>
                <a:lnTo>
                  <a:pt x="1156570" y="2044382"/>
                </a:lnTo>
                <a:lnTo>
                  <a:pt x="1202498" y="2036802"/>
                </a:lnTo>
                <a:lnTo>
                  <a:pt x="1247711" y="2027168"/>
                </a:lnTo>
                <a:lnTo>
                  <a:pt x="1292161" y="2015528"/>
                </a:lnTo>
                <a:lnTo>
                  <a:pt x="1335798" y="2001931"/>
                </a:lnTo>
                <a:lnTo>
                  <a:pt x="1378574" y="1986427"/>
                </a:lnTo>
                <a:lnTo>
                  <a:pt x="1420441" y="1969065"/>
                </a:lnTo>
                <a:lnTo>
                  <a:pt x="1461349" y="1949895"/>
                </a:lnTo>
                <a:lnTo>
                  <a:pt x="1501250" y="1928966"/>
                </a:lnTo>
                <a:lnTo>
                  <a:pt x="1540094" y="1906326"/>
                </a:lnTo>
                <a:lnTo>
                  <a:pt x="1577834" y="1882026"/>
                </a:lnTo>
                <a:lnTo>
                  <a:pt x="1614421" y="1856115"/>
                </a:lnTo>
                <a:lnTo>
                  <a:pt x="1649805" y="1828642"/>
                </a:lnTo>
                <a:lnTo>
                  <a:pt x="1683939" y="1799657"/>
                </a:lnTo>
                <a:lnTo>
                  <a:pt x="1716772" y="1769208"/>
                </a:lnTo>
                <a:lnTo>
                  <a:pt x="1748258" y="1737346"/>
                </a:lnTo>
                <a:lnTo>
                  <a:pt x="1778346" y="1704118"/>
                </a:lnTo>
                <a:lnTo>
                  <a:pt x="1806988" y="1669576"/>
                </a:lnTo>
                <a:lnTo>
                  <a:pt x="1834136" y="1633767"/>
                </a:lnTo>
                <a:lnTo>
                  <a:pt x="1859740" y="1596742"/>
                </a:lnTo>
                <a:lnTo>
                  <a:pt x="1883752" y="1558550"/>
                </a:lnTo>
                <a:lnTo>
                  <a:pt x="1906123" y="1519240"/>
                </a:lnTo>
                <a:lnTo>
                  <a:pt x="1926805" y="1478861"/>
                </a:lnTo>
                <a:lnTo>
                  <a:pt x="1945748" y="1437463"/>
                </a:lnTo>
                <a:lnTo>
                  <a:pt x="1962904" y="1395094"/>
                </a:lnTo>
                <a:lnTo>
                  <a:pt x="1978224" y="1351805"/>
                </a:lnTo>
                <a:lnTo>
                  <a:pt x="1991660" y="1307645"/>
                </a:lnTo>
                <a:lnTo>
                  <a:pt x="2003162" y="1262663"/>
                </a:lnTo>
                <a:lnTo>
                  <a:pt x="2012683" y="1216908"/>
                </a:lnTo>
                <a:lnTo>
                  <a:pt x="2020172" y="1170430"/>
                </a:lnTo>
                <a:lnTo>
                  <a:pt x="2025582" y="1123277"/>
                </a:lnTo>
                <a:lnTo>
                  <a:pt x="2028864" y="1075500"/>
                </a:lnTo>
                <a:lnTo>
                  <a:pt x="2029969" y="1027148"/>
                </a:lnTo>
                <a:lnTo>
                  <a:pt x="2028864" y="978795"/>
                </a:lnTo>
                <a:lnTo>
                  <a:pt x="2025582" y="931018"/>
                </a:lnTo>
                <a:lnTo>
                  <a:pt x="2020172" y="883865"/>
                </a:lnTo>
                <a:lnTo>
                  <a:pt x="2012683" y="837387"/>
                </a:lnTo>
                <a:lnTo>
                  <a:pt x="2003162" y="791632"/>
                </a:lnTo>
                <a:lnTo>
                  <a:pt x="1991660" y="746650"/>
                </a:lnTo>
                <a:lnTo>
                  <a:pt x="1978224" y="702489"/>
                </a:lnTo>
                <a:lnTo>
                  <a:pt x="1962904" y="659200"/>
                </a:lnTo>
                <a:lnTo>
                  <a:pt x="1945748" y="616832"/>
                </a:lnTo>
                <a:lnTo>
                  <a:pt x="1926805" y="575434"/>
                </a:lnTo>
                <a:lnTo>
                  <a:pt x="1906123" y="535055"/>
                </a:lnTo>
                <a:lnTo>
                  <a:pt x="1883752" y="495744"/>
                </a:lnTo>
                <a:lnTo>
                  <a:pt x="1859740" y="457552"/>
                </a:lnTo>
                <a:lnTo>
                  <a:pt x="1834136" y="420527"/>
                </a:lnTo>
                <a:lnTo>
                  <a:pt x="1806988" y="384719"/>
                </a:lnTo>
                <a:lnTo>
                  <a:pt x="1778346" y="350176"/>
                </a:lnTo>
                <a:lnTo>
                  <a:pt x="1748258" y="316949"/>
                </a:lnTo>
                <a:lnTo>
                  <a:pt x="1716772" y="285086"/>
                </a:lnTo>
                <a:lnTo>
                  <a:pt x="1683939" y="254638"/>
                </a:lnTo>
                <a:lnTo>
                  <a:pt x="1649805" y="225652"/>
                </a:lnTo>
                <a:lnTo>
                  <a:pt x="1614421" y="198179"/>
                </a:lnTo>
                <a:lnTo>
                  <a:pt x="1577834" y="172268"/>
                </a:lnTo>
                <a:lnTo>
                  <a:pt x="1540094" y="147969"/>
                </a:lnTo>
                <a:lnTo>
                  <a:pt x="1501250" y="125329"/>
                </a:lnTo>
                <a:lnTo>
                  <a:pt x="1461349" y="104400"/>
                </a:lnTo>
                <a:lnTo>
                  <a:pt x="1420441" y="85230"/>
                </a:lnTo>
                <a:lnTo>
                  <a:pt x="1378574" y="67868"/>
                </a:lnTo>
                <a:lnTo>
                  <a:pt x="1335798" y="52364"/>
                </a:lnTo>
                <a:lnTo>
                  <a:pt x="1292161" y="38767"/>
                </a:lnTo>
                <a:lnTo>
                  <a:pt x="1247711" y="27127"/>
                </a:lnTo>
                <a:lnTo>
                  <a:pt x="1202498" y="17493"/>
                </a:lnTo>
                <a:lnTo>
                  <a:pt x="1156570" y="9913"/>
                </a:lnTo>
                <a:lnTo>
                  <a:pt x="1109976" y="4439"/>
                </a:lnTo>
                <a:lnTo>
                  <a:pt x="1062765" y="1117"/>
                </a:lnTo>
                <a:lnTo>
                  <a:pt x="101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88303" y="2835440"/>
            <a:ext cx="2030095" cy="2054860"/>
          </a:xfrm>
          <a:custGeom>
            <a:avLst/>
            <a:gdLst/>
            <a:ahLst/>
            <a:cxnLst/>
            <a:rect l="l" t="t" r="r" b="b"/>
            <a:pathLst>
              <a:path w="2030095" h="2054860">
                <a:moveTo>
                  <a:pt x="0" y="1027148"/>
                </a:moveTo>
                <a:lnTo>
                  <a:pt x="1104" y="978795"/>
                </a:lnTo>
                <a:lnTo>
                  <a:pt x="4386" y="931018"/>
                </a:lnTo>
                <a:lnTo>
                  <a:pt x="9796" y="883865"/>
                </a:lnTo>
                <a:lnTo>
                  <a:pt x="17286" y="837387"/>
                </a:lnTo>
                <a:lnTo>
                  <a:pt x="26806" y="791632"/>
                </a:lnTo>
                <a:lnTo>
                  <a:pt x="38308" y="746650"/>
                </a:lnTo>
                <a:lnTo>
                  <a:pt x="51744" y="702489"/>
                </a:lnTo>
                <a:lnTo>
                  <a:pt x="67064" y="659200"/>
                </a:lnTo>
                <a:lnTo>
                  <a:pt x="84220" y="616832"/>
                </a:lnTo>
                <a:lnTo>
                  <a:pt x="103164" y="575434"/>
                </a:lnTo>
                <a:lnTo>
                  <a:pt x="123845" y="535055"/>
                </a:lnTo>
                <a:lnTo>
                  <a:pt x="146216" y="495745"/>
                </a:lnTo>
                <a:lnTo>
                  <a:pt x="170228" y="457552"/>
                </a:lnTo>
                <a:lnTo>
                  <a:pt x="195833" y="420527"/>
                </a:lnTo>
                <a:lnTo>
                  <a:pt x="222980" y="384719"/>
                </a:lnTo>
                <a:lnTo>
                  <a:pt x="251622" y="350176"/>
                </a:lnTo>
                <a:lnTo>
                  <a:pt x="281711" y="316949"/>
                </a:lnTo>
                <a:lnTo>
                  <a:pt x="313196" y="285087"/>
                </a:lnTo>
                <a:lnTo>
                  <a:pt x="346030" y="254638"/>
                </a:lnTo>
                <a:lnTo>
                  <a:pt x="380163" y="225652"/>
                </a:lnTo>
                <a:lnTo>
                  <a:pt x="415547" y="198179"/>
                </a:lnTo>
                <a:lnTo>
                  <a:pt x="452134" y="172268"/>
                </a:lnTo>
                <a:lnTo>
                  <a:pt x="489874" y="147969"/>
                </a:lnTo>
                <a:lnTo>
                  <a:pt x="528719" y="125329"/>
                </a:lnTo>
                <a:lnTo>
                  <a:pt x="568619" y="104400"/>
                </a:lnTo>
                <a:lnTo>
                  <a:pt x="609527" y="85230"/>
                </a:lnTo>
                <a:lnTo>
                  <a:pt x="651394" y="67868"/>
                </a:lnTo>
                <a:lnTo>
                  <a:pt x="694170" y="52364"/>
                </a:lnTo>
                <a:lnTo>
                  <a:pt x="737808" y="38767"/>
                </a:lnTo>
                <a:lnTo>
                  <a:pt x="782257" y="27127"/>
                </a:lnTo>
                <a:lnTo>
                  <a:pt x="827470" y="17493"/>
                </a:lnTo>
                <a:lnTo>
                  <a:pt x="873398" y="9913"/>
                </a:lnTo>
                <a:lnTo>
                  <a:pt x="919992" y="4439"/>
                </a:lnTo>
                <a:lnTo>
                  <a:pt x="967204" y="1117"/>
                </a:lnTo>
                <a:lnTo>
                  <a:pt x="1014984" y="0"/>
                </a:lnTo>
                <a:lnTo>
                  <a:pt x="1062764" y="1117"/>
                </a:lnTo>
                <a:lnTo>
                  <a:pt x="1109975" y="4439"/>
                </a:lnTo>
                <a:lnTo>
                  <a:pt x="1156569" y="9913"/>
                </a:lnTo>
                <a:lnTo>
                  <a:pt x="1202497" y="17493"/>
                </a:lnTo>
                <a:lnTo>
                  <a:pt x="1247711" y="27127"/>
                </a:lnTo>
                <a:lnTo>
                  <a:pt x="1292160" y="38767"/>
                </a:lnTo>
                <a:lnTo>
                  <a:pt x="1335798" y="52364"/>
                </a:lnTo>
                <a:lnTo>
                  <a:pt x="1378574" y="67868"/>
                </a:lnTo>
                <a:lnTo>
                  <a:pt x="1420441" y="85230"/>
                </a:lnTo>
                <a:lnTo>
                  <a:pt x="1461349" y="104400"/>
                </a:lnTo>
                <a:lnTo>
                  <a:pt x="1501249" y="125329"/>
                </a:lnTo>
                <a:lnTo>
                  <a:pt x="1540094" y="147969"/>
                </a:lnTo>
                <a:lnTo>
                  <a:pt x="1577834" y="172268"/>
                </a:lnTo>
                <a:lnTo>
                  <a:pt x="1614421" y="198179"/>
                </a:lnTo>
                <a:lnTo>
                  <a:pt x="1649805" y="225652"/>
                </a:lnTo>
                <a:lnTo>
                  <a:pt x="1683939" y="254638"/>
                </a:lnTo>
                <a:lnTo>
                  <a:pt x="1716773" y="285087"/>
                </a:lnTo>
                <a:lnTo>
                  <a:pt x="1748258" y="316949"/>
                </a:lnTo>
                <a:lnTo>
                  <a:pt x="1778346" y="350176"/>
                </a:lnTo>
                <a:lnTo>
                  <a:pt x="1806988" y="384719"/>
                </a:lnTo>
                <a:lnTo>
                  <a:pt x="1834136" y="420527"/>
                </a:lnTo>
                <a:lnTo>
                  <a:pt x="1859740" y="457552"/>
                </a:lnTo>
                <a:lnTo>
                  <a:pt x="1883752" y="495745"/>
                </a:lnTo>
                <a:lnTo>
                  <a:pt x="1906123" y="535055"/>
                </a:lnTo>
                <a:lnTo>
                  <a:pt x="1926805" y="575434"/>
                </a:lnTo>
                <a:lnTo>
                  <a:pt x="1945748" y="616832"/>
                </a:lnTo>
                <a:lnTo>
                  <a:pt x="1962904" y="659200"/>
                </a:lnTo>
                <a:lnTo>
                  <a:pt x="1978224" y="702489"/>
                </a:lnTo>
                <a:lnTo>
                  <a:pt x="1991660" y="746650"/>
                </a:lnTo>
                <a:lnTo>
                  <a:pt x="2003162" y="791632"/>
                </a:lnTo>
                <a:lnTo>
                  <a:pt x="2012683" y="837387"/>
                </a:lnTo>
                <a:lnTo>
                  <a:pt x="2020172" y="883865"/>
                </a:lnTo>
                <a:lnTo>
                  <a:pt x="2025582" y="931018"/>
                </a:lnTo>
                <a:lnTo>
                  <a:pt x="2028864" y="978795"/>
                </a:lnTo>
                <a:lnTo>
                  <a:pt x="2029969" y="1027148"/>
                </a:lnTo>
                <a:lnTo>
                  <a:pt x="2028864" y="1075500"/>
                </a:lnTo>
                <a:lnTo>
                  <a:pt x="2025582" y="1123277"/>
                </a:lnTo>
                <a:lnTo>
                  <a:pt x="2020172" y="1170430"/>
                </a:lnTo>
                <a:lnTo>
                  <a:pt x="2012683" y="1216908"/>
                </a:lnTo>
                <a:lnTo>
                  <a:pt x="2003162" y="1262663"/>
                </a:lnTo>
                <a:lnTo>
                  <a:pt x="1991660" y="1307645"/>
                </a:lnTo>
                <a:lnTo>
                  <a:pt x="1978224" y="1351806"/>
                </a:lnTo>
                <a:lnTo>
                  <a:pt x="1962904" y="1395095"/>
                </a:lnTo>
                <a:lnTo>
                  <a:pt x="1945748" y="1437463"/>
                </a:lnTo>
                <a:lnTo>
                  <a:pt x="1926805" y="1478861"/>
                </a:lnTo>
                <a:lnTo>
                  <a:pt x="1906123" y="1519240"/>
                </a:lnTo>
                <a:lnTo>
                  <a:pt x="1883752" y="1558550"/>
                </a:lnTo>
                <a:lnTo>
                  <a:pt x="1859740" y="1596742"/>
                </a:lnTo>
                <a:lnTo>
                  <a:pt x="1834136" y="1633768"/>
                </a:lnTo>
                <a:lnTo>
                  <a:pt x="1806988" y="1669576"/>
                </a:lnTo>
                <a:lnTo>
                  <a:pt x="1778346" y="1704118"/>
                </a:lnTo>
                <a:lnTo>
                  <a:pt x="1748258" y="1737346"/>
                </a:lnTo>
                <a:lnTo>
                  <a:pt x="1716773" y="1769208"/>
                </a:lnTo>
                <a:lnTo>
                  <a:pt x="1683939" y="1799657"/>
                </a:lnTo>
                <a:lnTo>
                  <a:pt x="1649805" y="1828642"/>
                </a:lnTo>
                <a:lnTo>
                  <a:pt x="1614421" y="1856115"/>
                </a:lnTo>
                <a:lnTo>
                  <a:pt x="1577834" y="1882026"/>
                </a:lnTo>
                <a:lnTo>
                  <a:pt x="1540094" y="1906326"/>
                </a:lnTo>
                <a:lnTo>
                  <a:pt x="1501249" y="1928965"/>
                </a:lnTo>
                <a:lnTo>
                  <a:pt x="1461349" y="1949895"/>
                </a:lnTo>
                <a:lnTo>
                  <a:pt x="1420441" y="1969065"/>
                </a:lnTo>
                <a:lnTo>
                  <a:pt x="1378574" y="1986427"/>
                </a:lnTo>
                <a:lnTo>
                  <a:pt x="1335798" y="2001930"/>
                </a:lnTo>
                <a:lnTo>
                  <a:pt x="1292160" y="2015527"/>
                </a:lnTo>
                <a:lnTo>
                  <a:pt x="1247711" y="2027167"/>
                </a:lnTo>
                <a:lnTo>
                  <a:pt x="1202497" y="2036802"/>
                </a:lnTo>
                <a:lnTo>
                  <a:pt x="1156569" y="2044381"/>
                </a:lnTo>
                <a:lnTo>
                  <a:pt x="1109975" y="2049856"/>
                </a:lnTo>
                <a:lnTo>
                  <a:pt x="1062764" y="2053177"/>
                </a:lnTo>
                <a:lnTo>
                  <a:pt x="1014984" y="2054295"/>
                </a:lnTo>
                <a:lnTo>
                  <a:pt x="967204" y="2053177"/>
                </a:lnTo>
                <a:lnTo>
                  <a:pt x="919992" y="2049856"/>
                </a:lnTo>
                <a:lnTo>
                  <a:pt x="873398" y="2044381"/>
                </a:lnTo>
                <a:lnTo>
                  <a:pt x="827470" y="2036802"/>
                </a:lnTo>
                <a:lnTo>
                  <a:pt x="782257" y="2027167"/>
                </a:lnTo>
                <a:lnTo>
                  <a:pt x="737808" y="2015527"/>
                </a:lnTo>
                <a:lnTo>
                  <a:pt x="694170" y="2001930"/>
                </a:lnTo>
                <a:lnTo>
                  <a:pt x="651394" y="1986427"/>
                </a:lnTo>
                <a:lnTo>
                  <a:pt x="609527" y="1969065"/>
                </a:lnTo>
                <a:lnTo>
                  <a:pt x="568619" y="1949895"/>
                </a:lnTo>
                <a:lnTo>
                  <a:pt x="528719" y="1928965"/>
                </a:lnTo>
                <a:lnTo>
                  <a:pt x="489874" y="1906326"/>
                </a:lnTo>
                <a:lnTo>
                  <a:pt x="452134" y="1882026"/>
                </a:lnTo>
                <a:lnTo>
                  <a:pt x="415547" y="1856115"/>
                </a:lnTo>
                <a:lnTo>
                  <a:pt x="380163" y="1828642"/>
                </a:lnTo>
                <a:lnTo>
                  <a:pt x="346030" y="1799657"/>
                </a:lnTo>
                <a:lnTo>
                  <a:pt x="313196" y="1769208"/>
                </a:lnTo>
                <a:lnTo>
                  <a:pt x="281711" y="1737346"/>
                </a:lnTo>
                <a:lnTo>
                  <a:pt x="251622" y="1704118"/>
                </a:lnTo>
                <a:lnTo>
                  <a:pt x="222980" y="1669576"/>
                </a:lnTo>
                <a:lnTo>
                  <a:pt x="195833" y="1633768"/>
                </a:lnTo>
                <a:lnTo>
                  <a:pt x="170228" y="1596742"/>
                </a:lnTo>
                <a:lnTo>
                  <a:pt x="146216" y="1558550"/>
                </a:lnTo>
                <a:lnTo>
                  <a:pt x="123845" y="1519240"/>
                </a:lnTo>
                <a:lnTo>
                  <a:pt x="103164" y="1478861"/>
                </a:lnTo>
                <a:lnTo>
                  <a:pt x="84220" y="1437463"/>
                </a:lnTo>
                <a:lnTo>
                  <a:pt x="67064" y="1395095"/>
                </a:lnTo>
                <a:lnTo>
                  <a:pt x="51744" y="1351806"/>
                </a:lnTo>
                <a:lnTo>
                  <a:pt x="38308" y="1307645"/>
                </a:lnTo>
                <a:lnTo>
                  <a:pt x="26806" y="1262663"/>
                </a:lnTo>
                <a:lnTo>
                  <a:pt x="17286" y="1216908"/>
                </a:lnTo>
                <a:lnTo>
                  <a:pt x="9796" y="1170430"/>
                </a:lnTo>
                <a:lnTo>
                  <a:pt x="4386" y="1123277"/>
                </a:lnTo>
                <a:lnTo>
                  <a:pt x="1104" y="1075500"/>
                </a:lnTo>
                <a:lnTo>
                  <a:pt x="0" y="1027148"/>
                </a:lnTo>
                <a:close/>
              </a:path>
            </a:pathLst>
          </a:custGeom>
          <a:ln w="90989">
            <a:solidFill>
              <a:srgbClr val="008DA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216626" y="3245612"/>
            <a:ext cx="6043930" cy="14211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134870" marR="27940" indent="-227965">
              <a:lnSpc>
                <a:spcPts val="1900"/>
              </a:lnSpc>
            </a:pPr>
            <a:r>
              <a:rPr dirty="0" sz="1900" spc="-5" b="0">
                <a:solidFill>
                  <a:srgbClr val="203864"/>
                </a:solidFill>
                <a:latin typeface="Bahnschrift Light Condensed"/>
                <a:cs typeface="Bahnschrift Light Condensed"/>
              </a:rPr>
              <a:t>» </a:t>
            </a:r>
            <a:r>
              <a:rPr dirty="0" sz="1600" spc="-5">
                <a:solidFill>
                  <a:srgbClr val="203864"/>
                </a:solidFill>
                <a:latin typeface="Century Gothic"/>
                <a:cs typeface="Century Gothic"/>
              </a:rPr>
              <a:t>The </a:t>
            </a:r>
            <a:r>
              <a:rPr dirty="0" sz="1600" spc="-10">
                <a:solidFill>
                  <a:srgbClr val="203864"/>
                </a:solidFill>
                <a:latin typeface="Century Gothic"/>
                <a:cs typeface="Century Gothic"/>
              </a:rPr>
              <a:t>Broker </a:t>
            </a:r>
            <a:r>
              <a:rPr dirty="0" sz="1600" spc="-5">
                <a:solidFill>
                  <a:srgbClr val="203864"/>
                </a:solidFill>
                <a:latin typeface="Century Gothic"/>
                <a:cs typeface="Century Gothic"/>
              </a:rPr>
              <a:t>then </a:t>
            </a:r>
            <a:r>
              <a:rPr dirty="0" sz="1600" spc="-10">
                <a:solidFill>
                  <a:srgbClr val="203864"/>
                </a:solidFill>
                <a:latin typeface="Century Gothic"/>
                <a:cs typeface="Century Gothic"/>
              </a:rPr>
              <a:t>packages and  </a:t>
            </a:r>
            <a:r>
              <a:rPr dirty="0" sz="1600" spc="-25">
                <a:solidFill>
                  <a:srgbClr val="203864"/>
                </a:solidFill>
                <a:latin typeface="Century Gothic"/>
                <a:cs typeface="Century Gothic"/>
              </a:rPr>
              <a:t>presents </a:t>
            </a:r>
            <a:r>
              <a:rPr dirty="0" sz="1600" spc="-5">
                <a:solidFill>
                  <a:srgbClr val="203864"/>
                </a:solidFill>
                <a:latin typeface="Century Gothic"/>
                <a:cs typeface="Century Gothic"/>
              </a:rPr>
              <a:t>the </a:t>
            </a:r>
            <a:r>
              <a:rPr dirty="0" sz="1600" spc="-10">
                <a:solidFill>
                  <a:srgbClr val="203864"/>
                </a:solidFill>
                <a:latin typeface="Century Gothic"/>
                <a:cs typeface="Century Gothic"/>
              </a:rPr>
              <a:t>deal </a:t>
            </a:r>
            <a:r>
              <a:rPr dirty="0" sz="1600" spc="-5">
                <a:solidFill>
                  <a:srgbClr val="203864"/>
                </a:solidFill>
                <a:latin typeface="Century Gothic"/>
                <a:cs typeface="Century Gothic"/>
              </a:rPr>
              <a:t>to the </a:t>
            </a:r>
            <a:r>
              <a:rPr dirty="0" sz="1600" spc="-10">
                <a:solidFill>
                  <a:srgbClr val="203864"/>
                </a:solidFill>
                <a:latin typeface="Century Gothic"/>
                <a:cs typeface="Century Gothic"/>
              </a:rPr>
              <a:t>best funding  partner.</a:t>
            </a:r>
            <a:endParaRPr sz="1600">
              <a:latin typeface="Century Gothic"/>
              <a:cs typeface="Century Gothic"/>
            </a:endParaRPr>
          </a:p>
          <a:p>
            <a:pPr marL="12700">
              <a:lnSpc>
                <a:spcPts val="2025"/>
              </a:lnSpc>
            </a:pPr>
            <a:r>
              <a:rPr dirty="0" sz="1700" spc="-15" b="1">
                <a:solidFill>
                  <a:srgbClr val="203864"/>
                </a:solidFill>
                <a:latin typeface="Century Gothic"/>
                <a:cs typeface="Century Gothic"/>
              </a:rPr>
              <a:t>Brokers</a:t>
            </a:r>
            <a:endParaRPr sz="1700">
              <a:latin typeface="Century Gothic"/>
              <a:cs typeface="Century Gothic"/>
            </a:endParaRPr>
          </a:p>
          <a:p>
            <a:pPr marL="2134870" marR="5080" indent="-227965">
              <a:lnSpc>
                <a:spcPts val="1900"/>
              </a:lnSpc>
              <a:spcBef>
                <a:spcPts val="1500"/>
              </a:spcBef>
            </a:pPr>
            <a:r>
              <a:rPr dirty="0" sz="1900" spc="-5" b="0">
                <a:solidFill>
                  <a:srgbClr val="203864"/>
                </a:solidFill>
                <a:latin typeface="Bahnschrift Light Condensed"/>
                <a:cs typeface="Bahnschrift Light Condensed"/>
              </a:rPr>
              <a:t>» </a:t>
            </a:r>
            <a:r>
              <a:rPr dirty="0" sz="1600" spc="-10">
                <a:solidFill>
                  <a:srgbClr val="203864"/>
                </a:solidFill>
                <a:latin typeface="Century Gothic"/>
                <a:cs typeface="Century Gothic"/>
              </a:rPr>
              <a:t>Brokers earn </a:t>
            </a:r>
            <a:r>
              <a:rPr dirty="0" sz="1600" spc="-5">
                <a:solidFill>
                  <a:srgbClr val="203864"/>
                </a:solidFill>
                <a:latin typeface="Century Gothic"/>
                <a:cs typeface="Century Gothic"/>
              </a:rPr>
              <a:t>fees for services from </a:t>
            </a:r>
            <a:r>
              <a:rPr dirty="0" sz="1600" spc="-90">
                <a:solidFill>
                  <a:srgbClr val="203864"/>
                </a:solidFill>
                <a:latin typeface="Century Gothic"/>
                <a:cs typeface="Century Gothic"/>
              </a:rPr>
              <a:t>either  </a:t>
            </a:r>
            <a:r>
              <a:rPr dirty="0" sz="1600" spc="-5">
                <a:solidFill>
                  <a:srgbClr val="203864"/>
                </a:solidFill>
                <a:latin typeface="Century Gothic"/>
                <a:cs typeface="Century Gothic"/>
              </a:rPr>
              <a:t>the </a:t>
            </a:r>
            <a:r>
              <a:rPr dirty="0" sz="1600" spc="-10">
                <a:solidFill>
                  <a:srgbClr val="203864"/>
                </a:solidFill>
                <a:latin typeface="Century Gothic"/>
                <a:cs typeface="Century Gothic"/>
              </a:rPr>
              <a:t>client </a:t>
            </a:r>
            <a:r>
              <a:rPr dirty="0" sz="1600" spc="-5">
                <a:solidFill>
                  <a:srgbClr val="203864"/>
                </a:solidFill>
                <a:latin typeface="Century Gothic"/>
                <a:cs typeface="Century Gothic"/>
              </a:rPr>
              <a:t>or the </a:t>
            </a:r>
            <a:r>
              <a:rPr dirty="0" sz="1600" spc="-10">
                <a:solidFill>
                  <a:srgbClr val="203864"/>
                </a:solidFill>
                <a:latin typeface="Century Gothic"/>
                <a:cs typeface="Century Gothic"/>
              </a:rPr>
              <a:t>funding</a:t>
            </a:r>
            <a:r>
              <a:rPr dirty="0" sz="1600" spc="-5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600" spc="-10">
                <a:solidFill>
                  <a:srgbClr val="203864"/>
                </a:solidFill>
                <a:latin typeface="Century Gothic"/>
                <a:cs typeface="Century Gothic"/>
              </a:rPr>
              <a:t>partner.</a:t>
            </a:r>
            <a:endParaRPr sz="16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800" y="1302003"/>
            <a:ext cx="9701784" cy="53146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666735" y="6008115"/>
            <a:ext cx="2051303" cy="4632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88303" y="2835440"/>
            <a:ext cx="2030095" cy="2054860"/>
          </a:xfrm>
          <a:custGeom>
            <a:avLst/>
            <a:gdLst/>
            <a:ahLst/>
            <a:cxnLst/>
            <a:rect l="l" t="t" r="r" b="b"/>
            <a:pathLst>
              <a:path w="2030095" h="2054860">
                <a:moveTo>
                  <a:pt x="1014985" y="0"/>
                </a:moveTo>
                <a:lnTo>
                  <a:pt x="967205" y="1117"/>
                </a:lnTo>
                <a:lnTo>
                  <a:pt x="919993" y="4439"/>
                </a:lnTo>
                <a:lnTo>
                  <a:pt x="873399" y="9913"/>
                </a:lnTo>
                <a:lnTo>
                  <a:pt x="827471" y="17493"/>
                </a:lnTo>
                <a:lnTo>
                  <a:pt x="782258" y="27127"/>
                </a:lnTo>
                <a:lnTo>
                  <a:pt x="737808" y="38767"/>
                </a:lnTo>
                <a:lnTo>
                  <a:pt x="694171" y="52364"/>
                </a:lnTo>
                <a:lnTo>
                  <a:pt x="651394" y="67868"/>
                </a:lnTo>
                <a:lnTo>
                  <a:pt x="609528" y="85230"/>
                </a:lnTo>
                <a:lnTo>
                  <a:pt x="568620" y="104400"/>
                </a:lnTo>
                <a:lnTo>
                  <a:pt x="528719" y="125329"/>
                </a:lnTo>
                <a:lnTo>
                  <a:pt x="489874" y="147969"/>
                </a:lnTo>
                <a:lnTo>
                  <a:pt x="452134" y="172268"/>
                </a:lnTo>
                <a:lnTo>
                  <a:pt x="415548" y="198179"/>
                </a:lnTo>
                <a:lnTo>
                  <a:pt x="380163" y="225652"/>
                </a:lnTo>
                <a:lnTo>
                  <a:pt x="346030" y="254638"/>
                </a:lnTo>
                <a:lnTo>
                  <a:pt x="313196" y="285086"/>
                </a:lnTo>
                <a:lnTo>
                  <a:pt x="281711" y="316949"/>
                </a:lnTo>
                <a:lnTo>
                  <a:pt x="251623" y="350176"/>
                </a:lnTo>
                <a:lnTo>
                  <a:pt x="222980" y="384719"/>
                </a:lnTo>
                <a:lnTo>
                  <a:pt x="195833" y="420527"/>
                </a:lnTo>
                <a:lnTo>
                  <a:pt x="170229" y="457552"/>
                </a:lnTo>
                <a:lnTo>
                  <a:pt x="146216" y="495744"/>
                </a:lnTo>
                <a:lnTo>
                  <a:pt x="123845" y="535055"/>
                </a:lnTo>
                <a:lnTo>
                  <a:pt x="103164" y="575434"/>
                </a:lnTo>
                <a:lnTo>
                  <a:pt x="84221" y="616832"/>
                </a:lnTo>
                <a:lnTo>
                  <a:pt x="67064" y="659200"/>
                </a:lnTo>
                <a:lnTo>
                  <a:pt x="51744" y="702489"/>
                </a:lnTo>
                <a:lnTo>
                  <a:pt x="38308" y="746650"/>
                </a:lnTo>
                <a:lnTo>
                  <a:pt x="26806" y="791632"/>
                </a:lnTo>
                <a:lnTo>
                  <a:pt x="17286" y="837387"/>
                </a:lnTo>
                <a:lnTo>
                  <a:pt x="9796" y="883865"/>
                </a:lnTo>
                <a:lnTo>
                  <a:pt x="4386" y="931018"/>
                </a:lnTo>
                <a:lnTo>
                  <a:pt x="1104" y="978795"/>
                </a:lnTo>
                <a:lnTo>
                  <a:pt x="0" y="1027148"/>
                </a:lnTo>
                <a:lnTo>
                  <a:pt x="1104" y="1075500"/>
                </a:lnTo>
                <a:lnTo>
                  <a:pt x="4386" y="1123277"/>
                </a:lnTo>
                <a:lnTo>
                  <a:pt x="9796" y="1170430"/>
                </a:lnTo>
                <a:lnTo>
                  <a:pt x="17286" y="1216908"/>
                </a:lnTo>
                <a:lnTo>
                  <a:pt x="26806" y="1262663"/>
                </a:lnTo>
                <a:lnTo>
                  <a:pt x="38308" y="1307645"/>
                </a:lnTo>
                <a:lnTo>
                  <a:pt x="51744" y="1351805"/>
                </a:lnTo>
                <a:lnTo>
                  <a:pt x="67064" y="1395094"/>
                </a:lnTo>
                <a:lnTo>
                  <a:pt x="84221" y="1437463"/>
                </a:lnTo>
                <a:lnTo>
                  <a:pt x="103164" y="1478861"/>
                </a:lnTo>
                <a:lnTo>
                  <a:pt x="123845" y="1519240"/>
                </a:lnTo>
                <a:lnTo>
                  <a:pt x="146216" y="1558550"/>
                </a:lnTo>
                <a:lnTo>
                  <a:pt x="170229" y="1596742"/>
                </a:lnTo>
                <a:lnTo>
                  <a:pt x="195833" y="1633767"/>
                </a:lnTo>
                <a:lnTo>
                  <a:pt x="222980" y="1669576"/>
                </a:lnTo>
                <a:lnTo>
                  <a:pt x="251623" y="1704118"/>
                </a:lnTo>
                <a:lnTo>
                  <a:pt x="281711" y="1737346"/>
                </a:lnTo>
                <a:lnTo>
                  <a:pt x="313196" y="1769208"/>
                </a:lnTo>
                <a:lnTo>
                  <a:pt x="346030" y="1799657"/>
                </a:lnTo>
                <a:lnTo>
                  <a:pt x="380163" y="1828642"/>
                </a:lnTo>
                <a:lnTo>
                  <a:pt x="415548" y="1856115"/>
                </a:lnTo>
                <a:lnTo>
                  <a:pt x="452134" y="1882026"/>
                </a:lnTo>
                <a:lnTo>
                  <a:pt x="489874" y="1906326"/>
                </a:lnTo>
                <a:lnTo>
                  <a:pt x="528719" y="1928966"/>
                </a:lnTo>
                <a:lnTo>
                  <a:pt x="568620" y="1949895"/>
                </a:lnTo>
                <a:lnTo>
                  <a:pt x="609528" y="1969065"/>
                </a:lnTo>
                <a:lnTo>
                  <a:pt x="651394" y="1986427"/>
                </a:lnTo>
                <a:lnTo>
                  <a:pt x="694171" y="2001931"/>
                </a:lnTo>
                <a:lnTo>
                  <a:pt x="737808" y="2015528"/>
                </a:lnTo>
                <a:lnTo>
                  <a:pt x="782258" y="2027168"/>
                </a:lnTo>
                <a:lnTo>
                  <a:pt x="827471" y="2036802"/>
                </a:lnTo>
                <a:lnTo>
                  <a:pt x="873399" y="2044382"/>
                </a:lnTo>
                <a:lnTo>
                  <a:pt x="919993" y="2049857"/>
                </a:lnTo>
                <a:lnTo>
                  <a:pt x="967205" y="2053178"/>
                </a:lnTo>
                <a:lnTo>
                  <a:pt x="1014985" y="2054296"/>
                </a:lnTo>
                <a:lnTo>
                  <a:pt x="1062765" y="2053178"/>
                </a:lnTo>
                <a:lnTo>
                  <a:pt x="1109976" y="2049857"/>
                </a:lnTo>
                <a:lnTo>
                  <a:pt x="1156570" y="2044382"/>
                </a:lnTo>
                <a:lnTo>
                  <a:pt x="1202498" y="2036802"/>
                </a:lnTo>
                <a:lnTo>
                  <a:pt x="1247711" y="2027168"/>
                </a:lnTo>
                <a:lnTo>
                  <a:pt x="1292161" y="2015528"/>
                </a:lnTo>
                <a:lnTo>
                  <a:pt x="1335798" y="2001931"/>
                </a:lnTo>
                <a:lnTo>
                  <a:pt x="1378574" y="1986427"/>
                </a:lnTo>
                <a:lnTo>
                  <a:pt x="1420441" y="1969065"/>
                </a:lnTo>
                <a:lnTo>
                  <a:pt x="1461349" y="1949895"/>
                </a:lnTo>
                <a:lnTo>
                  <a:pt x="1501250" y="1928966"/>
                </a:lnTo>
                <a:lnTo>
                  <a:pt x="1540094" y="1906326"/>
                </a:lnTo>
                <a:lnTo>
                  <a:pt x="1577834" y="1882026"/>
                </a:lnTo>
                <a:lnTo>
                  <a:pt x="1614421" y="1856115"/>
                </a:lnTo>
                <a:lnTo>
                  <a:pt x="1649805" y="1828642"/>
                </a:lnTo>
                <a:lnTo>
                  <a:pt x="1683939" y="1799657"/>
                </a:lnTo>
                <a:lnTo>
                  <a:pt x="1716772" y="1769208"/>
                </a:lnTo>
                <a:lnTo>
                  <a:pt x="1748258" y="1737346"/>
                </a:lnTo>
                <a:lnTo>
                  <a:pt x="1778346" y="1704118"/>
                </a:lnTo>
                <a:lnTo>
                  <a:pt x="1806988" y="1669576"/>
                </a:lnTo>
                <a:lnTo>
                  <a:pt x="1834136" y="1633767"/>
                </a:lnTo>
                <a:lnTo>
                  <a:pt x="1859740" y="1596742"/>
                </a:lnTo>
                <a:lnTo>
                  <a:pt x="1883752" y="1558550"/>
                </a:lnTo>
                <a:lnTo>
                  <a:pt x="1906123" y="1519240"/>
                </a:lnTo>
                <a:lnTo>
                  <a:pt x="1926805" y="1478861"/>
                </a:lnTo>
                <a:lnTo>
                  <a:pt x="1945748" y="1437463"/>
                </a:lnTo>
                <a:lnTo>
                  <a:pt x="1962904" y="1395094"/>
                </a:lnTo>
                <a:lnTo>
                  <a:pt x="1978224" y="1351805"/>
                </a:lnTo>
                <a:lnTo>
                  <a:pt x="1991660" y="1307645"/>
                </a:lnTo>
                <a:lnTo>
                  <a:pt x="2003162" y="1262663"/>
                </a:lnTo>
                <a:lnTo>
                  <a:pt x="2012683" y="1216908"/>
                </a:lnTo>
                <a:lnTo>
                  <a:pt x="2020172" y="1170430"/>
                </a:lnTo>
                <a:lnTo>
                  <a:pt x="2025582" y="1123277"/>
                </a:lnTo>
                <a:lnTo>
                  <a:pt x="2028864" y="1075500"/>
                </a:lnTo>
                <a:lnTo>
                  <a:pt x="2029969" y="1027148"/>
                </a:lnTo>
                <a:lnTo>
                  <a:pt x="2028864" y="978795"/>
                </a:lnTo>
                <a:lnTo>
                  <a:pt x="2025582" y="931018"/>
                </a:lnTo>
                <a:lnTo>
                  <a:pt x="2020172" y="883865"/>
                </a:lnTo>
                <a:lnTo>
                  <a:pt x="2012683" y="837387"/>
                </a:lnTo>
                <a:lnTo>
                  <a:pt x="2003162" y="791632"/>
                </a:lnTo>
                <a:lnTo>
                  <a:pt x="1991660" y="746650"/>
                </a:lnTo>
                <a:lnTo>
                  <a:pt x="1978224" y="702489"/>
                </a:lnTo>
                <a:lnTo>
                  <a:pt x="1962904" y="659200"/>
                </a:lnTo>
                <a:lnTo>
                  <a:pt x="1945748" y="616832"/>
                </a:lnTo>
                <a:lnTo>
                  <a:pt x="1926805" y="575434"/>
                </a:lnTo>
                <a:lnTo>
                  <a:pt x="1906123" y="535055"/>
                </a:lnTo>
                <a:lnTo>
                  <a:pt x="1883752" y="495744"/>
                </a:lnTo>
                <a:lnTo>
                  <a:pt x="1859740" y="457552"/>
                </a:lnTo>
                <a:lnTo>
                  <a:pt x="1834136" y="420527"/>
                </a:lnTo>
                <a:lnTo>
                  <a:pt x="1806988" y="384719"/>
                </a:lnTo>
                <a:lnTo>
                  <a:pt x="1778346" y="350176"/>
                </a:lnTo>
                <a:lnTo>
                  <a:pt x="1748258" y="316949"/>
                </a:lnTo>
                <a:lnTo>
                  <a:pt x="1716772" y="285086"/>
                </a:lnTo>
                <a:lnTo>
                  <a:pt x="1683939" y="254638"/>
                </a:lnTo>
                <a:lnTo>
                  <a:pt x="1649805" y="225652"/>
                </a:lnTo>
                <a:lnTo>
                  <a:pt x="1614421" y="198179"/>
                </a:lnTo>
                <a:lnTo>
                  <a:pt x="1577834" y="172268"/>
                </a:lnTo>
                <a:lnTo>
                  <a:pt x="1540094" y="147969"/>
                </a:lnTo>
                <a:lnTo>
                  <a:pt x="1501250" y="125329"/>
                </a:lnTo>
                <a:lnTo>
                  <a:pt x="1461349" y="104400"/>
                </a:lnTo>
                <a:lnTo>
                  <a:pt x="1420441" y="85230"/>
                </a:lnTo>
                <a:lnTo>
                  <a:pt x="1378574" y="67868"/>
                </a:lnTo>
                <a:lnTo>
                  <a:pt x="1335798" y="52364"/>
                </a:lnTo>
                <a:lnTo>
                  <a:pt x="1292161" y="38767"/>
                </a:lnTo>
                <a:lnTo>
                  <a:pt x="1247711" y="27127"/>
                </a:lnTo>
                <a:lnTo>
                  <a:pt x="1202498" y="17493"/>
                </a:lnTo>
                <a:lnTo>
                  <a:pt x="1156570" y="9913"/>
                </a:lnTo>
                <a:lnTo>
                  <a:pt x="1109976" y="4439"/>
                </a:lnTo>
                <a:lnTo>
                  <a:pt x="1062765" y="1117"/>
                </a:lnTo>
                <a:lnTo>
                  <a:pt x="10149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88303" y="2835440"/>
            <a:ext cx="2030095" cy="2054860"/>
          </a:xfrm>
          <a:custGeom>
            <a:avLst/>
            <a:gdLst/>
            <a:ahLst/>
            <a:cxnLst/>
            <a:rect l="l" t="t" r="r" b="b"/>
            <a:pathLst>
              <a:path w="2030095" h="2054860">
                <a:moveTo>
                  <a:pt x="0" y="1027148"/>
                </a:moveTo>
                <a:lnTo>
                  <a:pt x="1104" y="978795"/>
                </a:lnTo>
                <a:lnTo>
                  <a:pt x="4386" y="931018"/>
                </a:lnTo>
                <a:lnTo>
                  <a:pt x="9796" y="883865"/>
                </a:lnTo>
                <a:lnTo>
                  <a:pt x="17286" y="837387"/>
                </a:lnTo>
                <a:lnTo>
                  <a:pt x="26806" y="791632"/>
                </a:lnTo>
                <a:lnTo>
                  <a:pt x="38308" y="746650"/>
                </a:lnTo>
                <a:lnTo>
                  <a:pt x="51744" y="702489"/>
                </a:lnTo>
                <a:lnTo>
                  <a:pt x="67064" y="659200"/>
                </a:lnTo>
                <a:lnTo>
                  <a:pt x="84220" y="616832"/>
                </a:lnTo>
                <a:lnTo>
                  <a:pt x="103164" y="575434"/>
                </a:lnTo>
                <a:lnTo>
                  <a:pt x="123845" y="535055"/>
                </a:lnTo>
                <a:lnTo>
                  <a:pt x="146216" y="495745"/>
                </a:lnTo>
                <a:lnTo>
                  <a:pt x="170228" y="457552"/>
                </a:lnTo>
                <a:lnTo>
                  <a:pt x="195833" y="420527"/>
                </a:lnTo>
                <a:lnTo>
                  <a:pt x="222980" y="384719"/>
                </a:lnTo>
                <a:lnTo>
                  <a:pt x="251622" y="350176"/>
                </a:lnTo>
                <a:lnTo>
                  <a:pt x="281711" y="316949"/>
                </a:lnTo>
                <a:lnTo>
                  <a:pt x="313196" y="285087"/>
                </a:lnTo>
                <a:lnTo>
                  <a:pt x="346030" y="254638"/>
                </a:lnTo>
                <a:lnTo>
                  <a:pt x="380163" y="225652"/>
                </a:lnTo>
                <a:lnTo>
                  <a:pt x="415547" y="198179"/>
                </a:lnTo>
                <a:lnTo>
                  <a:pt x="452134" y="172268"/>
                </a:lnTo>
                <a:lnTo>
                  <a:pt x="489874" y="147969"/>
                </a:lnTo>
                <a:lnTo>
                  <a:pt x="528719" y="125329"/>
                </a:lnTo>
                <a:lnTo>
                  <a:pt x="568619" y="104400"/>
                </a:lnTo>
                <a:lnTo>
                  <a:pt x="609527" y="85230"/>
                </a:lnTo>
                <a:lnTo>
                  <a:pt x="651394" y="67868"/>
                </a:lnTo>
                <a:lnTo>
                  <a:pt x="694170" y="52364"/>
                </a:lnTo>
                <a:lnTo>
                  <a:pt x="737808" y="38767"/>
                </a:lnTo>
                <a:lnTo>
                  <a:pt x="782257" y="27127"/>
                </a:lnTo>
                <a:lnTo>
                  <a:pt x="827470" y="17493"/>
                </a:lnTo>
                <a:lnTo>
                  <a:pt x="873398" y="9913"/>
                </a:lnTo>
                <a:lnTo>
                  <a:pt x="919992" y="4439"/>
                </a:lnTo>
                <a:lnTo>
                  <a:pt x="967204" y="1117"/>
                </a:lnTo>
                <a:lnTo>
                  <a:pt x="1014984" y="0"/>
                </a:lnTo>
                <a:lnTo>
                  <a:pt x="1062764" y="1117"/>
                </a:lnTo>
                <a:lnTo>
                  <a:pt x="1109975" y="4439"/>
                </a:lnTo>
                <a:lnTo>
                  <a:pt x="1156569" y="9913"/>
                </a:lnTo>
                <a:lnTo>
                  <a:pt x="1202497" y="17493"/>
                </a:lnTo>
                <a:lnTo>
                  <a:pt x="1247711" y="27127"/>
                </a:lnTo>
                <a:lnTo>
                  <a:pt x="1292160" y="38767"/>
                </a:lnTo>
                <a:lnTo>
                  <a:pt x="1335798" y="52364"/>
                </a:lnTo>
                <a:lnTo>
                  <a:pt x="1378574" y="67868"/>
                </a:lnTo>
                <a:lnTo>
                  <a:pt x="1420441" y="85230"/>
                </a:lnTo>
                <a:lnTo>
                  <a:pt x="1461349" y="104400"/>
                </a:lnTo>
                <a:lnTo>
                  <a:pt x="1501249" y="125329"/>
                </a:lnTo>
                <a:lnTo>
                  <a:pt x="1540094" y="147969"/>
                </a:lnTo>
                <a:lnTo>
                  <a:pt x="1577834" y="172268"/>
                </a:lnTo>
                <a:lnTo>
                  <a:pt x="1614421" y="198179"/>
                </a:lnTo>
                <a:lnTo>
                  <a:pt x="1649805" y="225652"/>
                </a:lnTo>
                <a:lnTo>
                  <a:pt x="1683939" y="254638"/>
                </a:lnTo>
                <a:lnTo>
                  <a:pt x="1716773" y="285087"/>
                </a:lnTo>
                <a:lnTo>
                  <a:pt x="1748258" y="316949"/>
                </a:lnTo>
                <a:lnTo>
                  <a:pt x="1778346" y="350176"/>
                </a:lnTo>
                <a:lnTo>
                  <a:pt x="1806988" y="384719"/>
                </a:lnTo>
                <a:lnTo>
                  <a:pt x="1834136" y="420527"/>
                </a:lnTo>
                <a:lnTo>
                  <a:pt x="1859740" y="457552"/>
                </a:lnTo>
                <a:lnTo>
                  <a:pt x="1883752" y="495745"/>
                </a:lnTo>
                <a:lnTo>
                  <a:pt x="1906123" y="535055"/>
                </a:lnTo>
                <a:lnTo>
                  <a:pt x="1926805" y="575434"/>
                </a:lnTo>
                <a:lnTo>
                  <a:pt x="1945748" y="616832"/>
                </a:lnTo>
                <a:lnTo>
                  <a:pt x="1962904" y="659200"/>
                </a:lnTo>
                <a:lnTo>
                  <a:pt x="1978224" y="702489"/>
                </a:lnTo>
                <a:lnTo>
                  <a:pt x="1991660" y="746650"/>
                </a:lnTo>
                <a:lnTo>
                  <a:pt x="2003162" y="791632"/>
                </a:lnTo>
                <a:lnTo>
                  <a:pt x="2012683" y="837387"/>
                </a:lnTo>
                <a:lnTo>
                  <a:pt x="2020172" y="883865"/>
                </a:lnTo>
                <a:lnTo>
                  <a:pt x="2025582" y="931018"/>
                </a:lnTo>
                <a:lnTo>
                  <a:pt x="2028864" y="978795"/>
                </a:lnTo>
                <a:lnTo>
                  <a:pt x="2029969" y="1027148"/>
                </a:lnTo>
                <a:lnTo>
                  <a:pt x="2028864" y="1075500"/>
                </a:lnTo>
                <a:lnTo>
                  <a:pt x="2025582" y="1123277"/>
                </a:lnTo>
                <a:lnTo>
                  <a:pt x="2020172" y="1170430"/>
                </a:lnTo>
                <a:lnTo>
                  <a:pt x="2012683" y="1216908"/>
                </a:lnTo>
                <a:lnTo>
                  <a:pt x="2003162" y="1262663"/>
                </a:lnTo>
                <a:lnTo>
                  <a:pt x="1991660" y="1307645"/>
                </a:lnTo>
                <a:lnTo>
                  <a:pt x="1978224" y="1351806"/>
                </a:lnTo>
                <a:lnTo>
                  <a:pt x="1962904" y="1395095"/>
                </a:lnTo>
                <a:lnTo>
                  <a:pt x="1945748" y="1437463"/>
                </a:lnTo>
                <a:lnTo>
                  <a:pt x="1926805" y="1478861"/>
                </a:lnTo>
                <a:lnTo>
                  <a:pt x="1906123" y="1519240"/>
                </a:lnTo>
                <a:lnTo>
                  <a:pt x="1883752" y="1558550"/>
                </a:lnTo>
                <a:lnTo>
                  <a:pt x="1859740" y="1596742"/>
                </a:lnTo>
                <a:lnTo>
                  <a:pt x="1834136" y="1633768"/>
                </a:lnTo>
                <a:lnTo>
                  <a:pt x="1806988" y="1669576"/>
                </a:lnTo>
                <a:lnTo>
                  <a:pt x="1778346" y="1704118"/>
                </a:lnTo>
                <a:lnTo>
                  <a:pt x="1748258" y="1737346"/>
                </a:lnTo>
                <a:lnTo>
                  <a:pt x="1716773" y="1769208"/>
                </a:lnTo>
                <a:lnTo>
                  <a:pt x="1683939" y="1799657"/>
                </a:lnTo>
                <a:lnTo>
                  <a:pt x="1649805" y="1828642"/>
                </a:lnTo>
                <a:lnTo>
                  <a:pt x="1614421" y="1856115"/>
                </a:lnTo>
                <a:lnTo>
                  <a:pt x="1577834" y="1882026"/>
                </a:lnTo>
                <a:lnTo>
                  <a:pt x="1540094" y="1906326"/>
                </a:lnTo>
                <a:lnTo>
                  <a:pt x="1501249" y="1928965"/>
                </a:lnTo>
                <a:lnTo>
                  <a:pt x="1461349" y="1949895"/>
                </a:lnTo>
                <a:lnTo>
                  <a:pt x="1420441" y="1969065"/>
                </a:lnTo>
                <a:lnTo>
                  <a:pt x="1378574" y="1986427"/>
                </a:lnTo>
                <a:lnTo>
                  <a:pt x="1335798" y="2001930"/>
                </a:lnTo>
                <a:lnTo>
                  <a:pt x="1292160" y="2015527"/>
                </a:lnTo>
                <a:lnTo>
                  <a:pt x="1247711" y="2027167"/>
                </a:lnTo>
                <a:lnTo>
                  <a:pt x="1202497" y="2036802"/>
                </a:lnTo>
                <a:lnTo>
                  <a:pt x="1156569" y="2044381"/>
                </a:lnTo>
                <a:lnTo>
                  <a:pt x="1109975" y="2049856"/>
                </a:lnTo>
                <a:lnTo>
                  <a:pt x="1062764" y="2053177"/>
                </a:lnTo>
                <a:lnTo>
                  <a:pt x="1014984" y="2054295"/>
                </a:lnTo>
                <a:lnTo>
                  <a:pt x="967204" y="2053177"/>
                </a:lnTo>
                <a:lnTo>
                  <a:pt x="919992" y="2049856"/>
                </a:lnTo>
                <a:lnTo>
                  <a:pt x="873398" y="2044381"/>
                </a:lnTo>
                <a:lnTo>
                  <a:pt x="827470" y="2036802"/>
                </a:lnTo>
                <a:lnTo>
                  <a:pt x="782257" y="2027167"/>
                </a:lnTo>
                <a:lnTo>
                  <a:pt x="737808" y="2015527"/>
                </a:lnTo>
                <a:lnTo>
                  <a:pt x="694170" y="2001930"/>
                </a:lnTo>
                <a:lnTo>
                  <a:pt x="651394" y="1986427"/>
                </a:lnTo>
                <a:lnTo>
                  <a:pt x="609527" y="1969065"/>
                </a:lnTo>
                <a:lnTo>
                  <a:pt x="568619" y="1949895"/>
                </a:lnTo>
                <a:lnTo>
                  <a:pt x="528719" y="1928965"/>
                </a:lnTo>
                <a:lnTo>
                  <a:pt x="489874" y="1906326"/>
                </a:lnTo>
                <a:lnTo>
                  <a:pt x="452134" y="1882026"/>
                </a:lnTo>
                <a:lnTo>
                  <a:pt x="415547" y="1856115"/>
                </a:lnTo>
                <a:lnTo>
                  <a:pt x="380163" y="1828642"/>
                </a:lnTo>
                <a:lnTo>
                  <a:pt x="346030" y="1799657"/>
                </a:lnTo>
                <a:lnTo>
                  <a:pt x="313196" y="1769208"/>
                </a:lnTo>
                <a:lnTo>
                  <a:pt x="281711" y="1737346"/>
                </a:lnTo>
                <a:lnTo>
                  <a:pt x="251622" y="1704118"/>
                </a:lnTo>
                <a:lnTo>
                  <a:pt x="222980" y="1669576"/>
                </a:lnTo>
                <a:lnTo>
                  <a:pt x="195833" y="1633768"/>
                </a:lnTo>
                <a:lnTo>
                  <a:pt x="170228" y="1596742"/>
                </a:lnTo>
                <a:lnTo>
                  <a:pt x="146216" y="1558550"/>
                </a:lnTo>
                <a:lnTo>
                  <a:pt x="123845" y="1519240"/>
                </a:lnTo>
                <a:lnTo>
                  <a:pt x="103164" y="1478861"/>
                </a:lnTo>
                <a:lnTo>
                  <a:pt x="84220" y="1437463"/>
                </a:lnTo>
                <a:lnTo>
                  <a:pt x="67064" y="1395095"/>
                </a:lnTo>
                <a:lnTo>
                  <a:pt x="51744" y="1351806"/>
                </a:lnTo>
                <a:lnTo>
                  <a:pt x="38308" y="1307645"/>
                </a:lnTo>
                <a:lnTo>
                  <a:pt x="26806" y="1262663"/>
                </a:lnTo>
                <a:lnTo>
                  <a:pt x="17286" y="1216908"/>
                </a:lnTo>
                <a:lnTo>
                  <a:pt x="9796" y="1170430"/>
                </a:lnTo>
                <a:lnTo>
                  <a:pt x="4386" y="1123277"/>
                </a:lnTo>
                <a:lnTo>
                  <a:pt x="1104" y="1075500"/>
                </a:lnTo>
                <a:lnTo>
                  <a:pt x="0" y="1027148"/>
                </a:lnTo>
                <a:close/>
              </a:path>
            </a:pathLst>
          </a:custGeom>
          <a:ln w="90989">
            <a:solidFill>
              <a:srgbClr val="008DA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125030" y="3611372"/>
            <a:ext cx="958215" cy="5156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86995">
              <a:lnSpc>
                <a:spcPts val="1989"/>
              </a:lnSpc>
            </a:pPr>
            <a:r>
              <a:rPr dirty="0" sz="1700" spc="-15" b="1">
                <a:solidFill>
                  <a:srgbClr val="203864"/>
                </a:solidFill>
                <a:latin typeface="Century Gothic"/>
                <a:cs typeface="Century Gothic"/>
              </a:rPr>
              <a:t>Service  </a:t>
            </a:r>
            <a:r>
              <a:rPr dirty="0" sz="1700" spc="-25" b="1">
                <a:solidFill>
                  <a:srgbClr val="203864"/>
                </a:solidFill>
                <a:latin typeface="Century Gothic"/>
                <a:cs typeface="Century Gothic"/>
              </a:rPr>
              <a:t>P</a:t>
            </a:r>
            <a:r>
              <a:rPr dirty="0" sz="1700" spc="-15" b="1">
                <a:solidFill>
                  <a:srgbClr val="203864"/>
                </a:solidFill>
                <a:latin typeface="Century Gothic"/>
                <a:cs typeface="Century Gothic"/>
              </a:rPr>
              <a:t>r</a:t>
            </a:r>
            <a:r>
              <a:rPr dirty="0" sz="1700" spc="-20" b="1">
                <a:solidFill>
                  <a:srgbClr val="203864"/>
                </a:solidFill>
                <a:latin typeface="Century Gothic"/>
                <a:cs typeface="Century Gothic"/>
              </a:rPr>
              <a:t>o</a:t>
            </a:r>
            <a:r>
              <a:rPr dirty="0" sz="1700" spc="-25" b="1">
                <a:solidFill>
                  <a:srgbClr val="203864"/>
                </a:solidFill>
                <a:latin typeface="Century Gothic"/>
                <a:cs typeface="Century Gothic"/>
              </a:rPr>
              <a:t>v</a:t>
            </a:r>
            <a:r>
              <a:rPr dirty="0" sz="1700" spc="-15" b="1">
                <a:solidFill>
                  <a:srgbClr val="203864"/>
                </a:solidFill>
                <a:latin typeface="Century Gothic"/>
                <a:cs typeface="Century Gothic"/>
              </a:rPr>
              <a:t>i</a:t>
            </a:r>
            <a:r>
              <a:rPr dirty="0" sz="1700" spc="-25" b="1">
                <a:solidFill>
                  <a:srgbClr val="203864"/>
                </a:solidFill>
                <a:latin typeface="Century Gothic"/>
                <a:cs typeface="Century Gothic"/>
              </a:rPr>
              <a:t>d</a:t>
            </a:r>
            <a:r>
              <a:rPr dirty="0" sz="1700" spc="-20" b="1">
                <a:solidFill>
                  <a:srgbClr val="203864"/>
                </a:solidFill>
                <a:latin typeface="Century Gothic"/>
                <a:cs typeface="Century Gothic"/>
              </a:rPr>
              <a:t>e</a:t>
            </a:r>
            <a:r>
              <a:rPr dirty="0" sz="1700" spc="-15" b="1">
                <a:solidFill>
                  <a:srgbClr val="203864"/>
                </a:solidFill>
                <a:latin typeface="Century Gothic"/>
                <a:cs typeface="Century Gothic"/>
              </a:rPr>
              <a:t>r</a:t>
            </a:r>
            <a:r>
              <a:rPr dirty="0" sz="1700" spc="-5" b="1">
                <a:solidFill>
                  <a:srgbClr val="203864"/>
                </a:solidFill>
                <a:latin typeface="Century Gothic"/>
                <a:cs typeface="Century Gothic"/>
              </a:rPr>
              <a:t>s</a:t>
            </a:r>
            <a:endParaRPr sz="17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49473" y="1686560"/>
            <a:ext cx="7016115" cy="46228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900" spc="-25">
                <a:solidFill>
                  <a:srgbClr val="203864"/>
                </a:solidFill>
              </a:rPr>
              <a:t>EQUIPMENT FINANCE </a:t>
            </a:r>
            <a:r>
              <a:rPr dirty="0" sz="2900" spc="-20">
                <a:solidFill>
                  <a:srgbClr val="203864"/>
                </a:solidFill>
              </a:rPr>
              <a:t>SERVICE</a:t>
            </a:r>
            <a:r>
              <a:rPr dirty="0" sz="2900" spc="-25">
                <a:solidFill>
                  <a:srgbClr val="203864"/>
                </a:solidFill>
              </a:rPr>
              <a:t> PROVIDER</a:t>
            </a:r>
            <a:endParaRPr sz="2900"/>
          </a:p>
        </p:txBody>
      </p:sp>
      <p:sp>
        <p:nvSpPr>
          <p:cNvPr id="8" name="object 8"/>
          <p:cNvSpPr txBox="1"/>
          <p:nvPr/>
        </p:nvSpPr>
        <p:spPr>
          <a:xfrm>
            <a:off x="2883366" y="4120388"/>
            <a:ext cx="3215640" cy="14128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40029" indent="-227329">
              <a:lnSpc>
                <a:spcPct val="100000"/>
              </a:lnSpc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Solifi</a:t>
            </a:r>
            <a:endParaRPr sz="1400">
              <a:latin typeface="Century Gothic"/>
              <a:cs typeface="Century Gothic"/>
            </a:endParaRPr>
          </a:p>
          <a:p>
            <a:pPr marL="240029" indent="-227329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Equifax</a:t>
            </a:r>
            <a:endParaRPr sz="1400">
              <a:latin typeface="Century Gothic"/>
              <a:cs typeface="Century Gothic"/>
            </a:endParaRPr>
          </a:p>
          <a:p>
            <a:pPr marL="240029" indent="-227329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LTi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Technology</a:t>
            </a:r>
            <a:r>
              <a:rPr dirty="0" sz="1400" spc="-1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Solutions</a:t>
            </a:r>
            <a:endParaRPr sz="1400">
              <a:latin typeface="Century Gothic"/>
              <a:cs typeface="Century Gothic"/>
            </a:endParaRPr>
          </a:p>
          <a:p>
            <a:pPr marL="240029" indent="-227329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Great American Insurance</a:t>
            </a:r>
            <a:r>
              <a:rPr dirty="0" sz="1400" spc="5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Group</a:t>
            </a:r>
            <a:endParaRPr sz="1400">
              <a:latin typeface="Century Gothic"/>
              <a:cs typeface="Century Gothic"/>
            </a:endParaRPr>
          </a:p>
          <a:p>
            <a:pPr marL="240029" indent="-227329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Moritt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Hock </a:t>
            </a:r>
            <a:r>
              <a:rPr dirty="0" sz="1400" spc="-5">
                <a:solidFill>
                  <a:srgbClr val="203864"/>
                </a:solidFill>
                <a:latin typeface="Century Gothic"/>
                <a:cs typeface="Century Gothic"/>
              </a:rPr>
              <a:t>&amp;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Hamroff</a:t>
            </a:r>
            <a:r>
              <a:rPr dirty="0" sz="1400" spc="3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LLP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83354" y="2610104"/>
            <a:ext cx="1196975" cy="7264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b="1">
                <a:solidFill>
                  <a:srgbClr val="C22032"/>
                </a:solidFill>
                <a:latin typeface="Century Gothic"/>
                <a:cs typeface="Century Gothic"/>
              </a:rPr>
              <a:t>Capital</a:t>
            </a:r>
            <a:r>
              <a:rPr dirty="0" sz="1100" spc="-70" b="1">
                <a:solidFill>
                  <a:srgbClr val="C22032"/>
                </a:solidFill>
                <a:latin typeface="Century Gothic"/>
                <a:cs typeface="Century Gothic"/>
              </a:rPr>
              <a:t> </a:t>
            </a:r>
            <a:r>
              <a:rPr dirty="0" sz="1100" spc="5" b="1">
                <a:solidFill>
                  <a:srgbClr val="C22032"/>
                </a:solidFill>
                <a:latin typeface="Century Gothic"/>
                <a:cs typeface="Century Gothic"/>
              </a:rPr>
              <a:t>Agent</a:t>
            </a:r>
            <a:endParaRPr sz="1100">
              <a:latin typeface="Century Gothic"/>
              <a:cs typeface="Century Gothic"/>
            </a:endParaRPr>
          </a:p>
          <a:p>
            <a:pPr marL="12700" marR="5080">
              <a:lnSpc>
                <a:spcPct val="95000"/>
              </a:lnSpc>
              <a:spcBef>
                <a:spcPts val="855"/>
              </a:spcBef>
            </a:pPr>
            <a:r>
              <a:rPr dirty="0" sz="1000" spc="-25">
                <a:solidFill>
                  <a:srgbClr val="203864"/>
                </a:solidFill>
                <a:latin typeface="Century Gothic"/>
                <a:cs typeface="Century Gothic"/>
              </a:rPr>
              <a:t>Raises capital </a:t>
            </a:r>
            <a:r>
              <a:rPr dirty="0" sz="1000" spc="-20">
                <a:solidFill>
                  <a:srgbClr val="203864"/>
                </a:solidFill>
                <a:latin typeface="Century Gothic"/>
                <a:cs typeface="Century Gothic"/>
              </a:rPr>
              <a:t>and  </a:t>
            </a:r>
            <a:r>
              <a:rPr dirty="0" sz="1000" spc="-25">
                <a:solidFill>
                  <a:srgbClr val="203864"/>
                </a:solidFill>
                <a:latin typeface="Century Gothic"/>
                <a:cs typeface="Century Gothic"/>
              </a:rPr>
              <a:t>funds leasing </a:t>
            </a:r>
            <a:r>
              <a:rPr dirty="0" sz="1000" spc="-20">
                <a:solidFill>
                  <a:srgbClr val="203864"/>
                </a:solidFill>
                <a:latin typeface="Century Gothic"/>
                <a:cs typeface="Century Gothic"/>
              </a:rPr>
              <a:t>and  </a:t>
            </a:r>
            <a:r>
              <a:rPr dirty="0" sz="1000" spc="-25">
                <a:solidFill>
                  <a:srgbClr val="203864"/>
                </a:solidFill>
                <a:latin typeface="Century Gothic"/>
                <a:cs typeface="Century Gothic"/>
              </a:rPr>
              <a:t>lending</a:t>
            </a:r>
            <a:r>
              <a:rPr dirty="0" sz="1000" spc="-8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000" spc="-30">
                <a:solidFill>
                  <a:srgbClr val="203864"/>
                </a:solidFill>
                <a:latin typeface="Century Gothic"/>
                <a:cs typeface="Century Gothic"/>
              </a:rPr>
              <a:t>companies.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59963" y="2469388"/>
            <a:ext cx="1638935" cy="12934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12700">
              <a:lnSpc>
                <a:spcPts val="1200"/>
              </a:lnSpc>
            </a:pPr>
            <a:r>
              <a:rPr dirty="0" sz="1100" spc="5" b="1">
                <a:solidFill>
                  <a:srgbClr val="C22032"/>
                </a:solidFill>
                <a:latin typeface="Century Gothic"/>
                <a:cs typeface="Century Gothic"/>
              </a:rPr>
              <a:t>Software  </a:t>
            </a:r>
            <a:r>
              <a:rPr dirty="0" sz="1100" b="1">
                <a:solidFill>
                  <a:srgbClr val="C22032"/>
                </a:solidFill>
                <a:latin typeface="Century Gothic"/>
                <a:cs typeface="Century Gothic"/>
              </a:rPr>
              <a:t>E</a:t>
            </a:r>
            <a:r>
              <a:rPr dirty="0" sz="1100" spc="0" b="1">
                <a:solidFill>
                  <a:srgbClr val="C22032"/>
                </a:solidFill>
                <a:latin typeface="Century Gothic"/>
                <a:cs typeface="Century Gothic"/>
              </a:rPr>
              <a:t>xec</a:t>
            </a:r>
            <a:r>
              <a:rPr dirty="0" sz="1100" b="1">
                <a:solidFill>
                  <a:srgbClr val="C22032"/>
                </a:solidFill>
                <a:latin typeface="Century Gothic"/>
                <a:cs typeface="Century Gothic"/>
              </a:rPr>
              <a:t>uti</a:t>
            </a:r>
            <a:r>
              <a:rPr dirty="0" sz="1100" spc="0" b="1">
                <a:solidFill>
                  <a:srgbClr val="C22032"/>
                </a:solidFill>
                <a:latin typeface="Century Gothic"/>
                <a:cs typeface="Century Gothic"/>
              </a:rPr>
              <a:t>ve/</a:t>
            </a:r>
            <a:r>
              <a:rPr dirty="0" sz="1100" b="1">
                <a:solidFill>
                  <a:srgbClr val="C22032"/>
                </a:solidFill>
                <a:latin typeface="Century Gothic"/>
                <a:cs typeface="Century Gothic"/>
              </a:rPr>
              <a:t>Entr</a:t>
            </a:r>
            <a:r>
              <a:rPr dirty="0" sz="1100" spc="0" b="1">
                <a:solidFill>
                  <a:srgbClr val="C22032"/>
                </a:solidFill>
                <a:latin typeface="Century Gothic"/>
                <a:cs typeface="Century Gothic"/>
              </a:rPr>
              <a:t>ep</a:t>
            </a:r>
            <a:r>
              <a:rPr dirty="0" sz="1100" b="1">
                <a:solidFill>
                  <a:srgbClr val="C22032"/>
                </a:solidFill>
                <a:latin typeface="Century Gothic"/>
                <a:cs typeface="Century Gothic"/>
              </a:rPr>
              <a:t>r</a:t>
            </a:r>
            <a:r>
              <a:rPr dirty="0" sz="1100" spc="0" b="1">
                <a:solidFill>
                  <a:srgbClr val="C22032"/>
                </a:solidFill>
                <a:latin typeface="Century Gothic"/>
                <a:cs typeface="Century Gothic"/>
              </a:rPr>
              <a:t>e</a:t>
            </a:r>
            <a:r>
              <a:rPr dirty="0" sz="1100" b="1">
                <a:solidFill>
                  <a:srgbClr val="C22032"/>
                </a:solidFill>
                <a:latin typeface="Century Gothic"/>
                <a:cs typeface="Century Gothic"/>
              </a:rPr>
              <a:t>n</a:t>
            </a:r>
            <a:r>
              <a:rPr dirty="0" sz="1100" spc="0" b="1">
                <a:solidFill>
                  <a:srgbClr val="C22032"/>
                </a:solidFill>
                <a:latin typeface="Century Gothic"/>
                <a:cs typeface="Century Gothic"/>
              </a:rPr>
              <a:t>e</a:t>
            </a:r>
            <a:r>
              <a:rPr dirty="0" sz="1100" b="1">
                <a:solidFill>
                  <a:srgbClr val="C22032"/>
                </a:solidFill>
                <a:latin typeface="Century Gothic"/>
                <a:cs typeface="Century Gothic"/>
              </a:rPr>
              <a:t>u</a:t>
            </a:r>
            <a:r>
              <a:rPr dirty="0" sz="1100" spc="-5" b="1">
                <a:solidFill>
                  <a:srgbClr val="C22032"/>
                </a:solidFill>
                <a:latin typeface="Century Gothic"/>
                <a:cs typeface="Century Gothic"/>
              </a:rPr>
              <a:t>r</a:t>
            </a:r>
            <a:endParaRPr sz="1100">
              <a:latin typeface="Century Gothic"/>
              <a:cs typeface="Century Gothic"/>
            </a:endParaRPr>
          </a:p>
          <a:p>
            <a:pPr marL="12700" marR="5080">
              <a:lnSpc>
                <a:spcPct val="94800"/>
              </a:lnSpc>
              <a:spcBef>
                <a:spcPts val="835"/>
              </a:spcBef>
            </a:pPr>
            <a:r>
              <a:rPr dirty="0" sz="1000" spc="-25">
                <a:solidFill>
                  <a:srgbClr val="203864"/>
                </a:solidFill>
                <a:latin typeface="Century Gothic"/>
                <a:cs typeface="Century Gothic"/>
              </a:rPr>
              <a:t>Includes </a:t>
            </a:r>
            <a:r>
              <a:rPr dirty="0" sz="1000" spc="-30">
                <a:solidFill>
                  <a:srgbClr val="203864"/>
                </a:solidFill>
                <a:latin typeface="Century Gothic"/>
                <a:cs typeface="Century Gothic"/>
              </a:rPr>
              <a:t>CRM, </a:t>
            </a:r>
            <a:r>
              <a:rPr dirty="0" sz="1000" spc="-25">
                <a:solidFill>
                  <a:srgbClr val="203864"/>
                </a:solidFill>
                <a:latin typeface="Century Gothic"/>
                <a:cs typeface="Century Gothic"/>
              </a:rPr>
              <a:t>ERP,  originations, pricing, credit  analysis, </a:t>
            </a:r>
            <a:r>
              <a:rPr dirty="0" sz="1000" spc="-20">
                <a:solidFill>
                  <a:srgbClr val="203864"/>
                </a:solidFill>
                <a:latin typeface="Century Gothic"/>
                <a:cs typeface="Century Gothic"/>
              </a:rPr>
              <a:t>and BI </a:t>
            </a:r>
            <a:r>
              <a:rPr dirty="0" sz="1000" spc="-25">
                <a:solidFill>
                  <a:srgbClr val="203864"/>
                </a:solidFill>
                <a:latin typeface="Century Gothic"/>
                <a:cs typeface="Century Gothic"/>
              </a:rPr>
              <a:t>software  </a:t>
            </a:r>
            <a:r>
              <a:rPr dirty="0" sz="1000" spc="-30">
                <a:solidFill>
                  <a:srgbClr val="203864"/>
                </a:solidFill>
                <a:latin typeface="Century Gothic"/>
                <a:cs typeface="Century Gothic"/>
              </a:rPr>
              <a:t>companies, many founded  </a:t>
            </a:r>
            <a:r>
              <a:rPr dirty="0" sz="1000" spc="-10">
                <a:solidFill>
                  <a:srgbClr val="203864"/>
                </a:solidFill>
                <a:latin typeface="Century Gothic"/>
                <a:cs typeface="Century Gothic"/>
              </a:rPr>
              <a:t>to </a:t>
            </a:r>
            <a:r>
              <a:rPr dirty="0" sz="1000" spc="-25">
                <a:solidFill>
                  <a:srgbClr val="203864"/>
                </a:solidFill>
                <a:latin typeface="Century Gothic"/>
                <a:cs typeface="Century Gothic"/>
              </a:rPr>
              <a:t>serve </a:t>
            </a:r>
            <a:r>
              <a:rPr dirty="0" sz="1000" spc="-15">
                <a:solidFill>
                  <a:srgbClr val="203864"/>
                </a:solidFill>
                <a:latin typeface="Century Gothic"/>
                <a:cs typeface="Century Gothic"/>
              </a:rPr>
              <a:t>the </a:t>
            </a:r>
            <a:r>
              <a:rPr dirty="0" sz="1000" spc="-25">
                <a:solidFill>
                  <a:srgbClr val="203864"/>
                </a:solidFill>
                <a:latin typeface="Century Gothic"/>
                <a:cs typeface="Century Gothic"/>
              </a:rPr>
              <a:t>lending </a:t>
            </a:r>
            <a:r>
              <a:rPr dirty="0" sz="1000" spc="-20">
                <a:solidFill>
                  <a:srgbClr val="203864"/>
                </a:solidFill>
                <a:latin typeface="Century Gothic"/>
                <a:cs typeface="Century Gothic"/>
              </a:rPr>
              <a:t>and  </a:t>
            </a:r>
            <a:r>
              <a:rPr dirty="0" sz="1000" spc="-25">
                <a:solidFill>
                  <a:srgbClr val="203864"/>
                </a:solidFill>
                <a:latin typeface="Century Gothic"/>
                <a:cs typeface="Century Gothic"/>
              </a:rPr>
              <a:t>leasing</a:t>
            </a:r>
            <a:r>
              <a:rPr dirty="0" sz="1000" spc="-7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000" spc="-25">
                <a:solidFill>
                  <a:srgbClr val="203864"/>
                </a:solidFill>
                <a:latin typeface="Century Gothic"/>
                <a:cs typeface="Century Gothic"/>
              </a:rPr>
              <a:t>industry.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31826" y="2610104"/>
            <a:ext cx="1463675" cy="8667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b="1">
                <a:solidFill>
                  <a:srgbClr val="C22032"/>
                </a:solidFill>
                <a:latin typeface="Century Gothic"/>
                <a:cs typeface="Century Gothic"/>
              </a:rPr>
              <a:t>Consultant</a:t>
            </a:r>
            <a:endParaRPr sz="1100">
              <a:latin typeface="Century Gothic"/>
              <a:cs typeface="Century Gothic"/>
            </a:endParaRPr>
          </a:p>
          <a:p>
            <a:pPr marL="12700" marR="5080">
              <a:lnSpc>
                <a:spcPct val="94000"/>
              </a:lnSpc>
              <a:spcBef>
                <a:spcPts val="865"/>
              </a:spcBef>
            </a:pPr>
            <a:r>
              <a:rPr dirty="0" sz="1000" spc="-25">
                <a:solidFill>
                  <a:srgbClr val="203864"/>
                </a:solidFill>
                <a:latin typeface="Century Gothic"/>
                <a:cs typeface="Century Gothic"/>
              </a:rPr>
              <a:t>Consulting organizations  have </a:t>
            </a:r>
            <a:r>
              <a:rPr dirty="0" sz="1000" spc="-5">
                <a:solidFill>
                  <a:srgbClr val="203864"/>
                </a:solidFill>
                <a:latin typeface="Century Gothic"/>
                <a:cs typeface="Century Gothic"/>
              </a:rPr>
              <a:t>a </a:t>
            </a:r>
            <a:r>
              <a:rPr dirty="0" sz="1000" spc="-30">
                <a:solidFill>
                  <a:srgbClr val="203864"/>
                </a:solidFill>
                <a:latin typeface="Century Gothic"/>
                <a:cs typeface="Century Gothic"/>
              </a:rPr>
              <a:t>presence </a:t>
            </a:r>
            <a:r>
              <a:rPr dirty="0" sz="1000" spc="-10">
                <a:solidFill>
                  <a:srgbClr val="203864"/>
                </a:solidFill>
                <a:latin typeface="Century Gothic"/>
                <a:cs typeface="Century Gothic"/>
              </a:rPr>
              <a:t>in </a:t>
            </a:r>
            <a:r>
              <a:rPr dirty="0" sz="1000" spc="-25">
                <a:solidFill>
                  <a:srgbClr val="203864"/>
                </a:solidFill>
                <a:latin typeface="Century Gothic"/>
                <a:cs typeface="Century Gothic"/>
              </a:rPr>
              <a:t>the  secured lending </a:t>
            </a:r>
            <a:r>
              <a:rPr dirty="0" sz="1000" spc="-20">
                <a:solidFill>
                  <a:srgbClr val="203864"/>
                </a:solidFill>
                <a:latin typeface="Century Gothic"/>
                <a:cs typeface="Century Gothic"/>
              </a:rPr>
              <a:t>and  </a:t>
            </a:r>
            <a:r>
              <a:rPr dirty="0" sz="1000" spc="-25">
                <a:solidFill>
                  <a:srgbClr val="203864"/>
                </a:solidFill>
                <a:latin typeface="Century Gothic"/>
                <a:cs typeface="Century Gothic"/>
              </a:rPr>
              <a:t>leasing finance</a:t>
            </a:r>
            <a:r>
              <a:rPr dirty="0" sz="1000" spc="-7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000" spc="-25">
                <a:solidFill>
                  <a:srgbClr val="203864"/>
                </a:solidFill>
                <a:latin typeface="Century Gothic"/>
                <a:cs typeface="Century Gothic"/>
              </a:rPr>
              <a:t>industry.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126631" y="2581122"/>
            <a:ext cx="1502410" cy="686435"/>
          </a:xfrm>
          <a:prstGeom prst="rect">
            <a:avLst/>
          </a:prstGeom>
          <a:solidFill>
            <a:srgbClr val="FFFFFF"/>
          </a:solidFill>
        </p:spPr>
        <p:txBody>
          <a:bodyPr wrap="square" lIns="0" tIns="38100" rIns="0" bIns="0" rtlCol="0" vert="horz">
            <a:spAutoFit/>
          </a:bodyPr>
          <a:lstStyle/>
          <a:p>
            <a:pPr marL="72390">
              <a:lnSpc>
                <a:spcPts val="1310"/>
              </a:lnSpc>
              <a:spcBef>
                <a:spcPts val="300"/>
              </a:spcBef>
            </a:pPr>
            <a:r>
              <a:rPr dirty="0" sz="1100" b="1">
                <a:solidFill>
                  <a:srgbClr val="C22032"/>
                </a:solidFill>
                <a:latin typeface="Century Gothic"/>
                <a:cs typeface="Century Gothic"/>
              </a:rPr>
              <a:t>Legal</a:t>
            </a:r>
            <a:endParaRPr sz="1100">
              <a:latin typeface="Century Gothic"/>
              <a:cs typeface="Century Gothic"/>
            </a:endParaRPr>
          </a:p>
          <a:p>
            <a:pPr marL="72390" marR="147955">
              <a:lnSpc>
                <a:spcPts val="1100"/>
              </a:lnSpc>
              <a:spcBef>
                <a:spcPts val="110"/>
              </a:spcBef>
            </a:pPr>
            <a:r>
              <a:rPr dirty="0" sz="1000" spc="-20">
                <a:solidFill>
                  <a:srgbClr val="203864"/>
                </a:solidFill>
                <a:latin typeface="Century Gothic"/>
                <a:cs typeface="Century Gothic"/>
              </a:rPr>
              <a:t>Law firms </a:t>
            </a:r>
            <a:r>
              <a:rPr dirty="0" sz="1000" spc="-25">
                <a:solidFill>
                  <a:srgbClr val="203864"/>
                </a:solidFill>
                <a:latin typeface="Century Gothic"/>
                <a:cs typeface="Century Gothic"/>
              </a:rPr>
              <a:t>specialize</a:t>
            </a:r>
            <a:r>
              <a:rPr dirty="0" sz="1000" spc="-14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000" spc="-10">
                <a:solidFill>
                  <a:srgbClr val="203864"/>
                </a:solidFill>
                <a:latin typeface="Century Gothic"/>
                <a:cs typeface="Century Gothic"/>
              </a:rPr>
              <a:t>in  </a:t>
            </a:r>
            <a:r>
              <a:rPr dirty="0" sz="1000" spc="-25">
                <a:solidFill>
                  <a:srgbClr val="203864"/>
                </a:solidFill>
                <a:latin typeface="Century Gothic"/>
                <a:cs typeface="Century Gothic"/>
              </a:rPr>
              <a:t>laws </a:t>
            </a:r>
            <a:r>
              <a:rPr dirty="0" sz="1000" spc="-20">
                <a:solidFill>
                  <a:srgbClr val="203864"/>
                </a:solidFill>
                <a:latin typeface="Century Gothic"/>
                <a:cs typeface="Century Gothic"/>
              </a:rPr>
              <a:t>and </a:t>
            </a:r>
            <a:r>
              <a:rPr dirty="0" sz="1000" spc="-25">
                <a:solidFill>
                  <a:srgbClr val="203864"/>
                </a:solidFill>
                <a:latin typeface="Century Gothic"/>
                <a:cs typeface="Century Gothic"/>
              </a:rPr>
              <a:t>regulations  around</a:t>
            </a:r>
            <a:r>
              <a:rPr dirty="0" sz="1000" spc="-12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000" spc="-5">
                <a:solidFill>
                  <a:srgbClr val="203864"/>
                </a:solidFill>
                <a:latin typeface="Century Gothic"/>
                <a:cs typeface="Century Gothic"/>
              </a:rPr>
              <a:t>l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75934" y="2328683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4831" y="0"/>
                </a:lnTo>
              </a:path>
            </a:pathLst>
          </a:custGeom>
          <a:ln w="15169">
            <a:solidFill>
              <a:srgbClr val="008DA8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 indent="355600">
              <a:lnSpc>
                <a:spcPts val="3500"/>
              </a:lnSpc>
            </a:pPr>
            <a:r>
              <a:rPr dirty="0" spc="-10"/>
              <a:t>CAREER PATHS </a:t>
            </a:r>
            <a:r>
              <a:rPr dirty="0"/>
              <a:t>IN  </a:t>
            </a:r>
            <a:r>
              <a:rPr dirty="0" spc="-15"/>
              <a:t>EQUIPMENT</a:t>
            </a:r>
            <a:r>
              <a:rPr dirty="0" spc="-45"/>
              <a:t> </a:t>
            </a:r>
            <a:r>
              <a:rPr dirty="0" spc="-10"/>
              <a:t>FINANCE</a:t>
            </a:r>
          </a:p>
        </p:txBody>
      </p:sp>
      <p:sp>
        <p:nvSpPr>
          <p:cNvPr id="3" name="object 3"/>
          <p:cNvSpPr/>
          <p:nvPr/>
        </p:nvSpPr>
        <p:spPr>
          <a:xfrm>
            <a:off x="177800" y="4646010"/>
            <a:ext cx="2356879" cy="19706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918407" y="2396142"/>
            <a:ext cx="6279601" cy="35343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116993" y="6155436"/>
            <a:ext cx="5623560" cy="2609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0" b="1">
                <a:solidFill>
                  <a:srgbClr val="C22032"/>
                </a:solidFill>
                <a:latin typeface="Century Gothic"/>
                <a:cs typeface="Century Gothic"/>
              </a:rPr>
              <a:t>Learn more:</a:t>
            </a:r>
            <a:r>
              <a:rPr dirty="0" sz="1600" spc="60" b="1">
                <a:solidFill>
                  <a:srgbClr val="C22032"/>
                </a:solidFill>
                <a:latin typeface="Century Gothic"/>
                <a:cs typeface="Century Gothic"/>
              </a:rPr>
              <a:t> </a:t>
            </a:r>
            <a:r>
              <a:rPr dirty="0" sz="1600" spc="-10" b="1">
                <a:solidFill>
                  <a:srgbClr val="C22032"/>
                </a:solidFill>
                <a:latin typeface="Century Gothic"/>
                <a:cs typeface="Century Gothic"/>
              </a:rPr>
              <a:t>https://</a:t>
            </a:r>
            <a:r>
              <a:rPr dirty="0" sz="1600" spc="-10" b="1">
                <a:solidFill>
                  <a:srgbClr val="C22032"/>
                </a:solidFill>
                <a:latin typeface="Century Gothic"/>
                <a:cs typeface="Century Gothic"/>
                <a:hlinkClick r:id="rId4"/>
              </a:rPr>
              <a:t>www.elfaonline.org/career-pathways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007005" y="2425429"/>
            <a:ext cx="4044950" cy="0"/>
          </a:xfrm>
          <a:custGeom>
            <a:avLst/>
            <a:gdLst/>
            <a:ahLst/>
            <a:cxnLst/>
            <a:rect l="l" t="t" r="r" b="b"/>
            <a:pathLst>
              <a:path w="4044950" h="0">
                <a:moveTo>
                  <a:pt x="0" y="0"/>
                </a:moveTo>
                <a:lnTo>
                  <a:pt x="4044388" y="0"/>
                </a:lnTo>
              </a:path>
            </a:pathLst>
          </a:custGeom>
          <a:ln w="15169">
            <a:solidFill>
              <a:srgbClr val="008DA8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66735" y="6008115"/>
            <a:ext cx="2051303" cy="4632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75934" y="2328683"/>
            <a:ext cx="7115175" cy="0"/>
          </a:xfrm>
          <a:custGeom>
            <a:avLst/>
            <a:gdLst/>
            <a:ahLst/>
            <a:cxnLst/>
            <a:rect l="l" t="t" r="r" b="b"/>
            <a:pathLst>
              <a:path w="7115175" h="0">
                <a:moveTo>
                  <a:pt x="0" y="0"/>
                </a:moveTo>
                <a:lnTo>
                  <a:pt x="7114831" y="0"/>
                </a:lnTo>
              </a:path>
            </a:pathLst>
          </a:custGeom>
          <a:ln w="15169">
            <a:solidFill>
              <a:srgbClr val="008DA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49473" y="1686560"/>
            <a:ext cx="6818630" cy="46228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900" spc="-20">
                <a:solidFill>
                  <a:srgbClr val="203864"/>
                </a:solidFill>
              </a:rPr>
              <a:t>CAREER </a:t>
            </a:r>
            <a:r>
              <a:rPr dirty="0" sz="2900" spc="-25">
                <a:solidFill>
                  <a:srgbClr val="203864"/>
                </a:solidFill>
              </a:rPr>
              <a:t>AREAS </a:t>
            </a:r>
            <a:r>
              <a:rPr dirty="0" sz="2900" spc="-5">
                <a:solidFill>
                  <a:srgbClr val="203864"/>
                </a:solidFill>
              </a:rPr>
              <a:t>IN </a:t>
            </a:r>
            <a:r>
              <a:rPr dirty="0" sz="2900" spc="-25">
                <a:solidFill>
                  <a:srgbClr val="203864"/>
                </a:solidFill>
              </a:rPr>
              <a:t>EQUIPMENT</a:t>
            </a:r>
            <a:r>
              <a:rPr dirty="0" sz="2900" spc="-114">
                <a:solidFill>
                  <a:srgbClr val="203864"/>
                </a:solidFill>
              </a:rPr>
              <a:t> </a:t>
            </a:r>
            <a:r>
              <a:rPr dirty="0" sz="2900" spc="-25">
                <a:solidFill>
                  <a:srgbClr val="203864"/>
                </a:solidFill>
              </a:rPr>
              <a:t>FINANCE</a:t>
            </a:r>
            <a:endParaRPr sz="2900"/>
          </a:p>
        </p:txBody>
      </p:sp>
      <p:sp>
        <p:nvSpPr>
          <p:cNvPr id="5" name="object 5"/>
          <p:cNvSpPr txBox="1"/>
          <p:nvPr/>
        </p:nvSpPr>
        <p:spPr>
          <a:xfrm>
            <a:off x="649472" y="2697480"/>
            <a:ext cx="2270760" cy="3225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4310" indent="-181610">
              <a:lnSpc>
                <a:spcPct val="100000"/>
              </a:lnSpc>
              <a:buFont typeface="Arial"/>
              <a:buChar char="•"/>
              <a:tabLst>
                <a:tab pos="194945" algn="l"/>
              </a:tabLst>
            </a:pP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Accounting</a:t>
            </a:r>
            <a:endParaRPr sz="1300">
              <a:latin typeface="Century Gothic"/>
              <a:cs typeface="Century Gothic"/>
            </a:endParaRPr>
          </a:p>
          <a:p>
            <a:pPr marL="194310" indent="-181610">
              <a:lnSpc>
                <a:spcPct val="100000"/>
              </a:lnSpc>
              <a:spcBef>
                <a:spcPts val="525"/>
              </a:spcBef>
              <a:buFont typeface="Arial"/>
              <a:buChar char="•"/>
              <a:tabLst>
                <a:tab pos="194945" algn="l"/>
              </a:tabLst>
            </a:pP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Tax</a:t>
            </a:r>
            <a:r>
              <a:rPr dirty="0" sz="1300" spc="-8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Accounting</a:t>
            </a:r>
            <a:endParaRPr sz="1300">
              <a:latin typeface="Century Gothic"/>
              <a:cs typeface="Century Gothic"/>
            </a:endParaRPr>
          </a:p>
          <a:p>
            <a:pPr marL="194310" indent="-181610">
              <a:lnSpc>
                <a:spcPct val="100000"/>
              </a:lnSpc>
              <a:spcBef>
                <a:spcPts val="645"/>
              </a:spcBef>
              <a:buFont typeface="Arial"/>
              <a:buChar char="•"/>
              <a:tabLst>
                <a:tab pos="194945" algn="l"/>
              </a:tabLst>
            </a:pP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Finance</a:t>
            </a:r>
            <a:endParaRPr sz="1300">
              <a:latin typeface="Century Gothic"/>
              <a:cs typeface="Century Gothic"/>
            </a:endParaRPr>
          </a:p>
          <a:p>
            <a:pPr marL="194310" indent="-181610">
              <a:lnSpc>
                <a:spcPct val="100000"/>
              </a:lnSpc>
              <a:spcBef>
                <a:spcPts val="645"/>
              </a:spcBef>
              <a:buFont typeface="Arial"/>
              <a:buChar char="•"/>
              <a:tabLst>
                <a:tab pos="194945" algn="l"/>
              </a:tabLst>
            </a:pP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Audit </a:t>
            </a:r>
            <a:r>
              <a:rPr dirty="0" sz="1300" spc="-5">
                <a:solidFill>
                  <a:srgbClr val="203864"/>
                </a:solidFill>
                <a:latin typeface="Century Gothic"/>
                <a:cs typeface="Century Gothic"/>
              </a:rPr>
              <a:t>&amp;</a:t>
            </a:r>
            <a:r>
              <a:rPr dirty="0" sz="1300" spc="-11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Compliance</a:t>
            </a:r>
            <a:endParaRPr sz="1300">
              <a:latin typeface="Century Gothic"/>
              <a:cs typeface="Century Gothic"/>
            </a:endParaRPr>
          </a:p>
          <a:p>
            <a:pPr marL="194310" indent="-181610">
              <a:lnSpc>
                <a:spcPct val="100000"/>
              </a:lnSpc>
              <a:spcBef>
                <a:spcPts val="525"/>
              </a:spcBef>
              <a:buFont typeface="Arial"/>
              <a:buChar char="•"/>
              <a:tabLst>
                <a:tab pos="194945" algn="l"/>
              </a:tabLst>
            </a:pP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Asset</a:t>
            </a:r>
            <a:r>
              <a:rPr dirty="0" sz="1300" spc="-9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300" spc="-25">
                <a:solidFill>
                  <a:srgbClr val="203864"/>
                </a:solidFill>
                <a:latin typeface="Century Gothic"/>
                <a:cs typeface="Century Gothic"/>
              </a:rPr>
              <a:t>Management</a:t>
            </a:r>
            <a:endParaRPr sz="1300">
              <a:latin typeface="Century Gothic"/>
              <a:cs typeface="Century Gothic"/>
            </a:endParaRPr>
          </a:p>
          <a:p>
            <a:pPr marL="194310" indent="-181610">
              <a:lnSpc>
                <a:spcPct val="100000"/>
              </a:lnSpc>
              <a:spcBef>
                <a:spcPts val="645"/>
              </a:spcBef>
              <a:buFont typeface="Arial"/>
              <a:buChar char="•"/>
              <a:tabLst>
                <a:tab pos="194945" algn="l"/>
              </a:tabLst>
            </a:pP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Contract</a:t>
            </a:r>
            <a:r>
              <a:rPr dirty="0" sz="1300" spc="-9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300" spc="-25">
                <a:solidFill>
                  <a:srgbClr val="203864"/>
                </a:solidFill>
                <a:latin typeface="Century Gothic"/>
                <a:cs typeface="Century Gothic"/>
              </a:rPr>
              <a:t>Law</a:t>
            </a:r>
            <a:endParaRPr sz="1300">
              <a:latin typeface="Century Gothic"/>
              <a:cs typeface="Century Gothic"/>
            </a:endParaRPr>
          </a:p>
          <a:p>
            <a:pPr marL="194310" indent="-181610">
              <a:lnSpc>
                <a:spcPct val="100000"/>
              </a:lnSpc>
              <a:spcBef>
                <a:spcPts val="545"/>
              </a:spcBef>
              <a:buFont typeface="Arial"/>
              <a:buChar char="•"/>
              <a:tabLst>
                <a:tab pos="194945" algn="l"/>
              </a:tabLst>
            </a:pP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Credit</a:t>
            </a:r>
            <a:endParaRPr sz="1300">
              <a:latin typeface="Century Gothic"/>
              <a:cs typeface="Century Gothic"/>
            </a:endParaRPr>
          </a:p>
          <a:p>
            <a:pPr marL="194310" indent="-181610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194945" algn="l"/>
              </a:tabLst>
            </a:pP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Office/Administrative</a:t>
            </a:r>
            <a:r>
              <a:rPr dirty="0" sz="1300" spc="-10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Mgt.</a:t>
            </a:r>
            <a:endParaRPr sz="1300">
              <a:latin typeface="Century Gothic"/>
              <a:cs typeface="Century Gothic"/>
            </a:endParaRPr>
          </a:p>
          <a:p>
            <a:pPr marL="194310" indent="-181610">
              <a:lnSpc>
                <a:spcPct val="100000"/>
              </a:lnSpc>
              <a:spcBef>
                <a:spcPts val="645"/>
              </a:spcBef>
              <a:buFont typeface="Arial"/>
              <a:buChar char="•"/>
              <a:tabLst>
                <a:tab pos="194945" algn="l"/>
              </a:tabLst>
            </a:pP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Credit </a:t>
            </a:r>
            <a:r>
              <a:rPr dirty="0" sz="1300" spc="-5">
                <a:solidFill>
                  <a:srgbClr val="203864"/>
                </a:solidFill>
                <a:latin typeface="Century Gothic"/>
                <a:cs typeface="Century Gothic"/>
              </a:rPr>
              <a:t>–</a:t>
            </a:r>
            <a:r>
              <a:rPr dirty="0" sz="1300" spc="-10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Underwriting</a:t>
            </a:r>
            <a:endParaRPr sz="1300">
              <a:latin typeface="Century Gothic"/>
              <a:cs typeface="Century Gothic"/>
            </a:endParaRPr>
          </a:p>
          <a:p>
            <a:pPr marL="194310" indent="-181610">
              <a:lnSpc>
                <a:spcPct val="100000"/>
              </a:lnSpc>
              <a:spcBef>
                <a:spcPts val="550"/>
              </a:spcBef>
              <a:buFont typeface="Arial"/>
              <a:buChar char="•"/>
              <a:tabLst>
                <a:tab pos="194945" algn="l"/>
              </a:tabLst>
            </a:pPr>
            <a:r>
              <a:rPr dirty="0" sz="1300" spc="-10">
                <a:solidFill>
                  <a:srgbClr val="203864"/>
                </a:solidFill>
                <a:latin typeface="Century Gothic"/>
                <a:cs typeface="Century Gothic"/>
              </a:rPr>
              <a:t>Risk</a:t>
            </a:r>
            <a:r>
              <a:rPr dirty="0" sz="1300" spc="-8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300" spc="-25">
                <a:solidFill>
                  <a:srgbClr val="203864"/>
                </a:solidFill>
                <a:latin typeface="Century Gothic"/>
                <a:cs typeface="Century Gothic"/>
              </a:rPr>
              <a:t>Management</a:t>
            </a:r>
            <a:endParaRPr sz="1300">
              <a:latin typeface="Century Gothic"/>
              <a:cs typeface="Century Gothic"/>
            </a:endParaRPr>
          </a:p>
          <a:p>
            <a:pPr marL="194310" indent="-181610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194945" algn="l"/>
              </a:tabLst>
            </a:pP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Portfolio</a:t>
            </a:r>
            <a:r>
              <a:rPr dirty="0" sz="1300" spc="-5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300" spc="-25">
                <a:solidFill>
                  <a:srgbClr val="203864"/>
                </a:solidFill>
                <a:latin typeface="Century Gothic"/>
                <a:cs typeface="Century Gothic"/>
              </a:rPr>
              <a:t>Management</a:t>
            </a:r>
            <a:endParaRPr sz="1300">
              <a:latin typeface="Century Gothic"/>
              <a:cs typeface="Century Gothic"/>
            </a:endParaRPr>
          </a:p>
          <a:p>
            <a:pPr marL="194310" indent="-181610">
              <a:lnSpc>
                <a:spcPct val="100000"/>
              </a:lnSpc>
              <a:spcBef>
                <a:spcPts val="550"/>
              </a:spcBef>
              <a:buFont typeface="Arial"/>
              <a:buChar char="•"/>
              <a:tabLst>
                <a:tab pos="194945" algn="l"/>
              </a:tabLst>
            </a:pP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Capital</a:t>
            </a:r>
            <a:r>
              <a:rPr dirty="0" sz="1300" spc="-8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Agent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47498" y="2697480"/>
            <a:ext cx="2500630" cy="26803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48590" indent="-135890">
              <a:lnSpc>
                <a:spcPct val="100000"/>
              </a:lnSpc>
              <a:buFont typeface="Arial"/>
              <a:buChar char="•"/>
              <a:tabLst>
                <a:tab pos="149225" algn="l"/>
              </a:tabLst>
            </a:pP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Supply</a:t>
            </a:r>
            <a:r>
              <a:rPr dirty="0" sz="1300" spc="-10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Chain</a:t>
            </a:r>
            <a:endParaRPr sz="1300">
              <a:latin typeface="Century Gothic"/>
              <a:cs typeface="Century Gothic"/>
            </a:endParaRPr>
          </a:p>
          <a:p>
            <a:pPr marL="194310" indent="-181610">
              <a:lnSpc>
                <a:spcPct val="100000"/>
              </a:lnSpc>
              <a:spcBef>
                <a:spcPts val="525"/>
              </a:spcBef>
              <a:buFont typeface="Arial"/>
              <a:buChar char="•"/>
              <a:tabLst>
                <a:tab pos="194945" algn="l"/>
              </a:tabLst>
            </a:pP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Syndication</a:t>
            </a:r>
            <a:endParaRPr sz="1300">
              <a:latin typeface="Century Gothic"/>
              <a:cs typeface="Century Gothic"/>
            </a:endParaRPr>
          </a:p>
          <a:p>
            <a:pPr marL="148590" indent="-135890">
              <a:lnSpc>
                <a:spcPct val="100000"/>
              </a:lnSpc>
              <a:spcBef>
                <a:spcPts val="645"/>
              </a:spcBef>
              <a:buFont typeface="Arial"/>
              <a:buChar char="•"/>
              <a:tabLst>
                <a:tab pos="149225" algn="l"/>
              </a:tabLst>
            </a:pP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Logistics</a:t>
            </a:r>
            <a:endParaRPr sz="1300">
              <a:latin typeface="Century Gothic"/>
              <a:cs typeface="Century Gothic"/>
            </a:endParaRPr>
          </a:p>
          <a:p>
            <a:pPr marL="148590" indent="-135890">
              <a:lnSpc>
                <a:spcPct val="100000"/>
              </a:lnSpc>
              <a:spcBef>
                <a:spcPts val="645"/>
              </a:spcBef>
              <a:buFont typeface="Arial"/>
              <a:buChar char="•"/>
              <a:tabLst>
                <a:tab pos="149225" algn="l"/>
              </a:tabLst>
            </a:pP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Residual Value</a:t>
            </a:r>
            <a:r>
              <a:rPr dirty="0" sz="1300" spc="-12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Specialists</a:t>
            </a:r>
            <a:endParaRPr sz="1300">
              <a:latin typeface="Century Gothic"/>
              <a:cs typeface="Century Gothic"/>
            </a:endParaRPr>
          </a:p>
          <a:p>
            <a:pPr marL="148590" indent="-135890">
              <a:lnSpc>
                <a:spcPct val="100000"/>
              </a:lnSpc>
              <a:spcBef>
                <a:spcPts val="525"/>
              </a:spcBef>
              <a:buFont typeface="Arial"/>
              <a:buChar char="•"/>
              <a:tabLst>
                <a:tab pos="149225" algn="l"/>
              </a:tabLst>
            </a:pP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Collections</a:t>
            </a:r>
            <a:endParaRPr sz="1300">
              <a:latin typeface="Century Gothic"/>
              <a:cs typeface="Century Gothic"/>
            </a:endParaRPr>
          </a:p>
          <a:p>
            <a:pPr marL="148590" indent="-135890">
              <a:lnSpc>
                <a:spcPct val="100000"/>
              </a:lnSpc>
              <a:spcBef>
                <a:spcPts val="645"/>
              </a:spcBef>
              <a:buFont typeface="Arial"/>
              <a:buChar char="•"/>
              <a:tabLst>
                <a:tab pos="149225" algn="l"/>
              </a:tabLst>
            </a:pP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Communication/PR/Journalist</a:t>
            </a:r>
            <a:endParaRPr sz="1300">
              <a:latin typeface="Century Gothic"/>
              <a:cs typeface="Century Gothic"/>
            </a:endParaRPr>
          </a:p>
          <a:p>
            <a:pPr marL="148590" indent="-135890">
              <a:lnSpc>
                <a:spcPct val="100000"/>
              </a:lnSpc>
              <a:spcBef>
                <a:spcPts val="545"/>
              </a:spcBef>
              <a:buFont typeface="Arial"/>
              <a:buChar char="•"/>
              <a:tabLst>
                <a:tab pos="149225" algn="l"/>
              </a:tabLst>
            </a:pP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Relationship</a:t>
            </a:r>
            <a:r>
              <a:rPr dirty="0" sz="1300" spc="-12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Manager</a:t>
            </a:r>
            <a:endParaRPr sz="1300">
              <a:latin typeface="Century Gothic"/>
              <a:cs typeface="Century Gothic"/>
            </a:endParaRPr>
          </a:p>
          <a:p>
            <a:pPr marL="148590" indent="-135890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149225" algn="l"/>
              </a:tabLst>
            </a:pP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International</a:t>
            </a:r>
            <a:r>
              <a:rPr dirty="0" sz="1300" spc="-5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lending</a:t>
            </a:r>
            <a:endParaRPr sz="1300">
              <a:latin typeface="Century Gothic"/>
              <a:cs typeface="Century Gothic"/>
            </a:endParaRPr>
          </a:p>
          <a:p>
            <a:pPr marL="148590" indent="-135890">
              <a:lnSpc>
                <a:spcPct val="100000"/>
              </a:lnSpc>
              <a:spcBef>
                <a:spcPts val="645"/>
              </a:spcBef>
              <a:buFont typeface="Arial"/>
              <a:buChar char="•"/>
              <a:tabLst>
                <a:tab pos="149225" algn="l"/>
              </a:tabLst>
            </a:pP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Merger and</a:t>
            </a:r>
            <a:r>
              <a:rPr dirty="0" sz="1300" spc="-7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Acquisitions</a:t>
            </a:r>
            <a:endParaRPr sz="1300">
              <a:latin typeface="Century Gothic"/>
              <a:cs typeface="Century Gothic"/>
            </a:endParaRPr>
          </a:p>
          <a:p>
            <a:pPr marL="148590" indent="-135890">
              <a:lnSpc>
                <a:spcPct val="100000"/>
              </a:lnSpc>
              <a:spcBef>
                <a:spcPts val="550"/>
              </a:spcBef>
              <a:buFont typeface="Arial"/>
              <a:buChar char="•"/>
              <a:tabLst>
                <a:tab pos="149225" algn="l"/>
              </a:tabLst>
            </a:pP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Consulting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34112" y="2697480"/>
            <a:ext cx="2383155" cy="26663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40029" indent="-227329">
              <a:lnSpc>
                <a:spcPct val="100000"/>
              </a:lnSpc>
              <a:buSzPct val="107692"/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Dealer/ Finance</a:t>
            </a:r>
            <a:r>
              <a:rPr dirty="0" sz="1300" spc="-14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Manager</a:t>
            </a:r>
            <a:endParaRPr sz="1300">
              <a:latin typeface="Century Gothic"/>
              <a:cs typeface="Century Gothic"/>
            </a:endParaRPr>
          </a:p>
          <a:p>
            <a:pPr marL="240029" indent="-227329">
              <a:lnSpc>
                <a:spcPct val="100000"/>
              </a:lnSpc>
              <a:spcBef>
                <a:spcPts val="240"/>
              </a:spcBef>
              <a:buSzPct val="107692"/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Sales </a:t>
            </a:r>
            <a:r>
              <a:rPr dirty="0" sz="1300" spc="-5">
                <a:solidFill>
                  <a:srgbClr val="203864"/>
                </a:solidFill>
                <a:latin typeface="Century Gothic"/>
                <a:cs typeface="Century Gothic"/>
              </a:rPr>
              <a:t>&amp; </a:t>
            </a: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Sales</a:t>
            </a:r>
            <a:r>
              <a:rPr dirty="0" sz="1300" spc="-9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300" spc="-25">
                <a:solidFill>
                  <a:srgbClr val="203864"/>
                </a:solidFill>
                <a:latin typeface="Century Gothic"/>
                <a:cs typeface="Century Gothic"/>
              </a:rPr>
              <a:t>Management</a:t>
            </a:r>
            <a:endParaRPr sz="1300">
              <a:latin typeface="Century Gothic"/>
              <a:cs typeface="Century Gothic"/>
            </a:endParaRPr>
          </a:p>
          <a:p>
            <a:pPr marL="240029" marR="113664" indent="-227329">
              <a:lnSpc>
                <a:spcPts val="1300"/>
              </a:lnSpc>
              <a:spcBef>
                <a:spcPts val="595"/>
              </a:spcBef>
              <a:buSzPct val="107692"/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Marketing/Advertising </a:t>
            </a:r>
            <a:r>
              <a:rPr dirty="0" sz="1300" spc="-5">
                <a:solidFill>
                  <a:srgbClr val="203864"/>
                </a:solidFill>
                <a:latin typeface="Century Gothic"/>
                <a:cs typeface="Century Gothic"/>
              </a:rPr>
              <a:t>-  </a:t>
            </a: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Digital, Social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Media,</a:t>
            </a:r>
            <a:r>
              <a:rPr dirty="0" sz="1300" spc="-9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300" spc="-10">
                <a:solidFill>
                  <a:srgbClr val="203864"/>
                </a:solidFill>
                <a:latin typeface="Century Gothic"/>
                <a:cs typeface="Century Gothic"/>
              </a:rPr>
              <a:t>Print</a:t>
            </a:r>
            <a:endParaRPr sz="1300">
              <a:latin typeface="Century Gothic"/>
              <a:cs typeface="Century Gothic"/>
            </a:endParaRPr>
          </a:p>
          <a:p>
            <a:pPr marL="240029" indent="-227329">
              <a:lnSpc>
                <a:spcPct val="100000"/>
              </a:lnSpc>
              <a:spcBef>
                <a:spcPts val="334"/>
              </a:spcBef>
              <a:buSzPct val="107692"/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Event</a:t>
            </a:r>
            <a:r>
              <a:rPr dirty="0" sz="1300" spc="-8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planning</a:t>
            </a:r>
            <a:endParaRPr sz="1300">
              <a:latin typeface="Century Gothic"/>
              <a:cs typeface="Century Gothic"/>
            </a:endParaRPr>
          </a:p>
          <a:p>
            <a:pPr marL="240029" indent="-227329">
              <a:lnSpc>
                <a:spcPct val="100000"/>
              </a:lnSpc>
              <a:spcBef>
                <a:spcPts val="240"/>
              </a:spcBef>
              <a:buSzPct val="107692"/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Technology/Software</a:t>
            </a:r>
            <a:endParaRPr sz="1300">
              <a:latin typeface="Century Gothic"/>
              <a:cs typeface="Century Gothic"/>
            </a:endParaRPr>
          </a:p>
          <a:p>
            <a:pPr marL="240029" indent="-227329">
              <a:lnSpc>
                <a:spcPct val="100000"/>
              </a:lnSpc>
              <a:spcBef>
                <a:spcPts val="360"/>
              </a:spcBef>
              <a:buSzPct val="107692"/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Economists</a:t>
            </a:r>
            <a:endParaRPr sz="1300">
              <a:latin typeface="Century Gothic"/>
              <a:cs typeface="Century Gothic"/>
            </a:endParaRPr>
          </a:p>
          <a:p>
            <a:pPr marL="240029" marR="589280" indent="-227329">
              <a:lnSpc>
                <a:spcPts val="1390"/>
              </a:lnSpc>
              <a:spcBef>
                <a:spcPts val="425"/>
              </a:spcBef>
              <a:buSzPct val="107692"/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Researchers</a:t>
            </a:r>
            <a:r>
              <a:rPr dirty="0" sz="1300" spc="-9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Market  </a:t>
            </a: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Conditions</a:t>
            </a:r>
            <a:endParaRPr sz="1300">
              <a:latin typeface="Century Gothic"/>
              <a:cs typeface="Century Gothic"/>
            </a:endParaRPr>
          </a:p>
          <a:p>
            <a:pPr marL="240029" indent="-227329">
              <a:lnSpc>
                <a:spcPct val="100000"/>
              </a:lnSpc>
              <a:spcBef>
                <a:spcPts val="219"/>
              </a:spcBef>
              <a:buSzPct val="107692"/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Insurance</a:t>
            </a:r>
            <a:endParaRPr sz="1300">
              <a:latin typeface="Century Gothic"/>
              <a:cs typeface="Century Gothic"/>
            </a:endParaRPr>
          </a:p>
          <a:p>
            <a:pPr marL="240029" indent="-227329">
              <a:lnSpc>
                <a:spcPct val="100000"/>
              </a:lnSpc>
              <a:spcBef>
                <a:spcPts val="335"/>
              </a:spcBef>
              <a:buSzPct val="107692"/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Project</a:t>
            </a:r>
            <a:r>
              <a:rPr dirty="0" sz="1300" spc="-12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Manager</a:t>
            </a:r>
            <a:endParaRPr sz="1300">
              <a:latin typeface="Century Gothic"/>
              <a:cs typeface="Century Gothic"/>
            </a:endParaRPr>
          </a:p>
          <a:p>
            <a:pPr marL="240029" indent="-227329">
              <a:lnSpc>
                <a:spcPct val="100000"/>
              </a:lnSpc>
              <a:spcBef>
                <a:spcPts val="235"/>
              </a:spcBef>
              <a:buSzPct val="107692"/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Operations</a:t>
            </a:r>
            <a:endParaRPr sz="13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5934" y="2328683"/>
            <a:ext cx="8085455" cy="0"/>
          </a:xfrm>
          <a:custGeom>
            <a:avLst/>
            <a:gdLst/>
            <a:ahLst/>
            <a:cxnLst/>
            <a:rect l="l" t="t" r="r" b="b"/>
            <a:pathLst>
              <a:path w="8085455" h="0">
                <a:moveTo>
                  <a:pt x="0" y="0"/>
                </a:moveTo>
                <a:lnTo>
                  <a:pt x="8085111" y="0"/>
                </a:lnTo>
              </a:path>
            </a:pathLst>
          </a:custGeom>
          <a:ln w="15169">
            <a:solidFill>
              <a:srgbClr val="008DA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49472" y="1687576"/>
            <a:ext cx="8099425" cy="43116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700">
                <a:solidFill>
                  <a:srgbClr val="203864"/>
                </a:solidFill>
              </a:rPr>
              <a:t>CAREERS IN </a:t>
            </a:r>
            <a:r>
              <a:rPr dirty="0" sz="2700" spc="-5">
                <a:solidFill>
                  <a:srgbClr val="203864"/>
                </a:solidFill>
              </a:rPr>
              <a:t>EQUIPMENT </a:t>
            </a:r>
            <a:r>
              <a:rPr dirty="0" sz="2700">
                <a:solidFill>
                  <a:srgbClr val="203864"/>
                </a:solidFill>
              </a:rPr>
              <a:t>FINANCE – A Closer</a:t>
            </a:r>
            <a:r>
              <a:rPr dirty="0" sz="2700" spc="-55">
                <a:solidFill>
                  <a:srgbClr val="203864"/>
                </a:solidFill>
              </a:rPr>
              <a:t> </a:t>
            </a:r>
            <a:r>
              <a:rPr dirty="0" sz="2700">
                <a:solidFill>
                  <a:srgbClr val="203864"/>
                </a:solidFill>
              </a:rPr>
              <a:t>Look</a:t>
            </a:r>
            <a:endParaRPr sz="2700"/>
          </a:p>
        </p:txBody>
      </p:sp>
      <p:sp>
        <p:nvSpPr>
          <p:cNvPr id="4" name="object 4"/>
          <p:cNvSpPr txBox="1"/>
          <p:nvPr/>
        </p:nvSpPr>
        <p:spPr>
          <a:xfrm>
            <a:off x="666355" y="2651760"/>
            <a:ext cx="1861185" cy="1701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300" spc="-15" b="1">
                <a:solidFill>
                  <a:srgbClr val="C22032"/>
                </a:solidFill>
                <a:latin typeface="Century Gothic"/>
                <a:cs typeface="Century Gothic"/>
              </a:rPr>
              <a:t>Executive/Entrepreneur</a:t>
            </a:r>
            <a:endParaRPr sz="1300">
              <a:latin typeface="Century Gothic"/>
              <a:cs typeface="Century Gothic"/>
            </a:endParaRPr>
          </a:p>
          <a:p>
            <a:pPr marL="12700" marR="33020">
              <a:lnSpc>
                <a:spcPct val="88100"/>
              </a:lnSpc>
              <a:spcBef>
                <a:spcPts val="710"/>
              </a:spcBef>
            </a:pP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Corporate </a:t>
            </a: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leaders</a:t>
            </a:r>
            <a:r>
              <a:rPr dirty="0" sz="1300" spc="-7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and  </a:t>
            </a: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entrepreneurs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who set  </a:t>
            </a: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the </a:t>
            </a:r>
            <a:r>
              <a:rPr dirty="0" sz="1300" spc="-10">
                <a:solidFill>
                  <a:srgbClr val="203864"/>
                </a:solidFill>
                <a:latin typeface="Century Gothic"/>
                <a:cs typeface="Century Gothic"/>
              </a:rPr>
              <a:t>vision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and </a:t>
            </a: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lead its 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execution </a:t>
            </a: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for  leasing/lending 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organizations </a:t>
            </a:r>
            <a:r>
              <a:rPr dirty="0" sz="1300" spc="-5">
                <a:solidFill>
                  <a:srgbClr val="203864"/>
                </a:solidFill>
                <a:latin typeface="Century Gothic"/>
                <a:cs typeface="Century Gothic"/>
              </a:rPr>
              <a:t>in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banks,  manufacturers, </a:t>
            </a:r>
            <a:r>
              <a:rPr dirty="0" sz="1300" spc="-10">
                <a:solidFill>
                  <a:srgbClr val="203864"/>
                </a:solidFill>
                <a:latin typeface="Century Gothic"/>
                <a:cs typeface="Century Gothic"/>
              </a:rPr>
              <a:t>or 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independent</a:t>
            </a:r>
            <a:r>
              <a:rPr dirty="0" sz="1300" spc="-8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entities.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6355" y="4675632"/>
            <a:ext cx="1870710" cy="1357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300" spc="-15" b="1">
                <a:solidFill>
                  <a:srgbClr val="C22032"/>
                </a:solidFill>
                <a:latin typeface="Century Gothic"/>
                <a:cs typeface="Century Gothic"/>
              </a:rPr>
              <a:t>Asset</a:t>
            </a:r>
            <a:r>
              <a:rPr dirty="0" sz="1300" spc="-100" b="1">
                <a:solidFill>
                  <a:srgbClr val="C22032"/>
                </a:solidFill>
                <a:latin typeface="Century Gothic"/>
                <a:cs typeface="Century Gothic"/>
              </a:rPr>
              <a:t> </a:t>
            </a:r>
            <a:r>
              <a:rPr dirty="0" sz="1300" spc="-20" b="1">
                <a:solidFill>
                  <a:srgbClr val="C22032"/>
                </a:solidFill>
                <a:latin typeface="Century Gothic"/>
                <a:cs typeface="Century Gothic"/>
              </a:rPr>
              <a:t>Management</a:t>
            </a:r>
            <a:endParaRPr sz="1300">
              <a:latin typeface="Century Gothic"/>
              <a:cs typeface="Century Gothic"/>
            </a:endParaRPr>
          </a:p>
          <a:p>
            <a:pPr marL="12700" marR="5080">
              <a:lnSpc>
                <a:spcPct val="88600"/>
              </a:lnSpc>
              <a:spcBef>
                <a:spcPts val="705"/>
              </a:spcBef>
            </a:pP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Deep knowledge </a:t>
            </a: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of 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equipment </a:t>
            </a: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assets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and  customer</a:t>
            </a:r>
            <a:r>
              <a:rPr dirty="0" sz="1300" spc="-8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requirements.  Brokerage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capability </a:t>
            </a:r>
            <a:r>
              <a:rPr dirty="0" sz="1300" spc="-10">
                <a:solidFill>
                  <a:srgbClr val="203864"/>
                </a:solidFill>
                <a:latin typeface="Century Gothic"/>
                <a:cs typeface="Century Gothic"/>
              </a:rPr>
              <a:t>to 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place equipment </a:t>
            </a: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into 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secondary</a:t>
            </a:r>
            <a:r>
              <a:rPr dirty="0" sz="1300" spc="-6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markets.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45936" y="2675636"/>
            <a:ext cx="1905635" cy="203136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376555">
              <a:lnSpc>
                <a:spcPts val="1390"/>
              </a:lnSpc>
            </a:pPr>
            <a:r>
              <a:rPr dirty="0" sz="1300" spc="-20" b="1">
                <a:solidFill>
                  <a:srgbClr val="C22032"/>
                </a:solidFill>
                <a:latin typeface="Century Gothic"/>
                <a:cs typeface="Century Gothic"/>
              </a:rPr>
              <a:t>Economics/Capital  Markets</a:t>
            </a:r>
            <a:endParaRPr sz="1300">
              <a:latin typeface="Century Gothic"/>
              <a:cs typeface="Century Gothic"/>
            </a:endParaRPr>
          </a:p>
          <a:p>
            <a:pPr marL="12700" marR="5080">
              <a:lnSpc>
                <a:spcPct val="88100"/>
              </a:lnSpc>
              <a:spcBef>
                <a:spcPts val="720"/>
              </a:spcBef>
            </a:pP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Provide value-added  pricing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and economic  </a:t>
            </a: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analysis support by 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keeping </a:t>
            </a:r>
            <a:r>
              <a:rPr dirty="0" sz="1300" spc="-10">
                <a:solidFill>
                  <a:srgbClr val="203864"/>
                </a:solidFill>
                <a:latin typeface="Century Gothic"/>
                <a:cs typeface="Century Gothic"/>
              </a:rPr>
              <a:t>up </a:t>
            </a:r>
            <a:r>
              <a:rPr dirty="0" sz="1300" spc="-25">
                <a:solidFill>
                  <a:srgbClr val="203864"/>
                </a:solidFill>
                <a:latin typeface="Century Gothic"/>
                <a:cs typeface="Century Gothic"/>
              </a:rPr>
              <a:t>on 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developments </a:t>
            </a:r>
            <a:r>
              <a:rPr dirty="0" sz="1300" spc="-5">
                <a:solidFill>
                  <a:srgbClr val="203864"/>
                </a:solidFill>
                <a:latin typeface="Century Gothic"/>
                <a:cs typeface="Century Gothic"/>
              </a:rPr>
              <a:t>in </a:t>
            </a: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the 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accounting, tax, and  </a:t>
            </a: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regulatory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environment,  </a:t>
            </a: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as well as following 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market</a:t>
            </a:r>
            <a:r>
              <a:rPr dirty="0" sz="1300" spc="-9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conditions.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10719" y="2651760"/>
            <a:ext cx="1882139" cy="20554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300" spc="-15" b="1">
                <a:solidFill>
                  <a:srgbClr val="C22032"/>
                </a:solidFill>
                <a:latin typeface="Century Gothic"/>
                <a:cs typeface="Century Gothic"/>
              </a:rPr>
              <a:t>Credit</a:t>
            </a:r>
            <a:endParaRPr sz="1300">
              <a:latin typeface="Century Gothic"/>
              <a:cs typeface="Century Gothic"/>
            </a:endParaRPr>
          </a:p>
          <a:p>
            <a:pPr marL="12700" marR="5080">
              <a:lnSpc>
                <a:spcPct val="88400"/>
              </a:lnSpc>
              <a:spcBef>
                <a:spcPts val="705"/>
              </a:spcBef>
            </a:pP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Includes underwriters 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who understand </a:t>
            </a: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the </a:t>
            </a:r>
            <a:r>
              <a:rPr dirty="0" sz="1300" spc="-10">
                <a:solidFill>
                  <a:srgbClr val="203864"/>
                </a:solidFill>
                <a:latin typeface="Century Gothic"/>
                <a:cs typeface="Century Gothic"/>
              </a:rPr>
              <a:t>risk 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dynamics </a:t>
            </a:r>
            <a:r>
              <a:rPr dirty="0" sz="1300" spc="-5">
                <a:solidFill>
                  <a:srgbClr val="203864"/>
                </a:solidFill>
                <a:latin typeface="Century Gothic"/>
                <a:cs typeface="Century Gothic"/>
              </a:rPr>
              <a:t>in </a:t>
            </a: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the 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equipment </a:t>
            </a: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leasing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and  finance </a:t>
            </a: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industry. Credit 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employees conduct  deal </a:t>
            </a: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analysis yet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wear  </a:t>
            </a:r>
            <a:r>
              <a:rPr dirty="0" sz="1300" spc="-5">
                <a:solidFill>
                  <a:srgbClr val="203864"/>
                </a:solidFill>
                <a:latin typeface="Century Gothic"/>
                <a:cs typeface="Century Gothic"/>
              </a:rPr>
              <a:t>a </a:t>
            </a: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business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hat. </a:t>
            </a: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Typically 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have </a:t>
            </a:r>
            <a:r>
              <a:rPr dirty="0" sz="1300" spc="-5">
                <a:solidFill>
                  <a:srgbClr val="203864"/>
                </a:solidFill>
                <a:latin typeface="Century Gothic"/>
                <a:cs typeface="Century Gothic"/>
              </a:rPr>
              <a:t>a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macro </a:t>
            </a: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view of  the</a:t>
            </a:r>
            <a:r>
              <a:rPr dirty="0" sz="1300" spc="-114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economy.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85512" y="2651760"/>
            <a:ext cx="1832610" cy="25768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300" spc="-15" b="1">
                <a:solidFill>
                  <a:srgbClr val="C22032"/>
                </a:solidFill>
                <a:latin typeface="Century Gothic"/>
                <a:cs typeface="Century Gothic"/>
              </a:rPr>
              <a:t>Relationship</a:t>
            </a:r>
            <a:r>
              <a:rPr dirty="0" sz="1300" spc="-75" b="1">
                <a:solidFill>
                  <a:srgbClr val="C22032"/>
                </a:solidFill>
                <a:latin typeface="Century Gothic"/>
                <a:cs typeface="Century Gothic"/>
              </a:rPr>
              <a:t> </a:t>
            </a:r>
            <a:r>
              <a:rPr dirty="0" sz="1300" spc="-20" b="1">
                <a:solidFill>
                  <a:srgbClr val="C22032"/>
                </a:solidFill>
                <a:latin typeface="Century Gothic"/>
                <a:cs typeface="Century Gothic"/>
              </a:rPr>
              <a:t>Manager</a:t>
            </a:r>
            <a:endParaRPr sz="1300">
              <a:latin typeface="Century Gothic"/>
              <a:cs typeface="Century Gothic"/>
            </a:endParaRPr>
          </a:p>
          <a:p>
            <a:pPr marL="12700" marR="5080">
              <a:lnSpc>
                <a:spcPct val="88300"/>
              </a:lnSpc>
              <a:spcBef>
                <a:spcPts val="710"/>
              </a:spcBef>
            </a:pP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Sell lease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and </a:t>
            </a: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loan  financing solutions </a:t>
            </a:r>
            <a:r>
              <a:rPr dirty="0" sz="1300" spc="-10">
                <a:solidFill>
                  <a:srgbClr val="203864"/>
                </a:solidFill>
                <a:latin typeface="Century Gothic"/>
                <a:cs typeface="Century Gothic"/>
              </a:rPr>
              <a:t>to 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meet customer  equipment </a:t>
            </a: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financing  needs. RMs</a:t>
            </a:r>
            <a:r>
              <a:rPr dirty="0" sz="1300" spc="-114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coordinate  the credit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approval  and documentation  </a:t>
            </a: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process </a:t>
            </a:r>
            <a:r>
              <a:rPr dirty="0" sz="1300" spc="-10">
                <a:solidFill>
                  <a:srgbClr val="203864"/>
                </a:solidFill>
                <a:latin typeface="Century Gothic"/>
                <a:cs typeface="Century Gothic"/>
              </a:rPr>
              <a:t>to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meet </a:t>
            </a: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client 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expectations.</a:t>
            </a:r>
            <a:endParaRPr sz="1300">
              <a:latin typeface="Century Gothic"/>
              <a:cs typeface="Century Gothic"/>
            </a:endParaRPr>
          </a:p>
          <a:p>
            <a:pPr marL="12700" marR="63500">
              <a:lnSpc>
                <a:spcPct val="87700"/>
              </a:lnSpc>
              <a:spcBef>
                <a:spcPts val="20"/>
              </a:spcBef>
            </a:pP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Compensation </a:t>
            </a:r>
            <a:r>
              <a:rPr dirty="0" sz="1300" spc="-5">
                <a:solidFill>
                  <a:srgbClr val="203864"/>
                </a:solidFill>
                <a:latin typeface="Century Gothic"/>
                <a:cs typeface="Century Gothic"/>
              </a:rPr>
              <a:t>is  </a:t>
            </a: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typically tied </a:t>
            </a:r>
            <a:r>
              <a:rPr dirty="0" sz="1300" spc="-10">
                <a:solidFill>
                  <a:srgbClr val="203864"/>
                </a:solidFill>
                <a:latin typeface="Century Gothic"/>
                <a:cs typeface="Century Gothic"/>
              </a:rPr>
              <a:t>to </a:t>
            </a: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results  with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commissions </a:t>
            </a: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paid  on funded</a:t>
            </a:r>
            <a:r>
              <a:rPr dirty="0" sz="1300" spc="-10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volume.</a:t>
            </a:r>
            <a:endParaRPr sz="13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45200" y="3828796"/>
            <a:ext cx="3834384" cy="27879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872134" y="1567515"/>
            <a:ext cx="4801375" cy="48041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49472" y="1578493"/>
            <a:ext cx="4053840" cy="118618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87900"/>
              </a:lnSpc>
            </a:pPr>
            <a:r>
              <a:rPr dirty="0" sz="2900" spc="-25">
                <a:solidFill>
                  <a:srgbClr val="FFFFFF"/>
                </a:solidFill>
              </a:rPr>
              <a:t>MEAN</a:t>
            </a:r>
            <a:r>
              <a:rPr dirty="0" sz="2900" spc="-90">
                <a:solidFill>
                  <a:srgbClr val="FFFFFF"/>
                </a:solidFill>
              </a:rPr>
              <a:t> </a:t>
            </a:r>
            <a:r>
              <a:rPr dirty="0" sz="2900" spc="-25">
                <a:solidFill>
                  <a:srgbClr val="FFFFFF"/>
                </a:solidFill>
              </a:rPr>
              <a:t>COMPENSATION  </a:t>
            </a:r>
            <a:r>
              <a:rPr dirty="0" sz="2900" spc="-20">
                <a:solidFill>
                  <a:srgbClr val="FFFFFF"/>
                </a:solidFill>
              </a:rPr>
              <a:t>FOR SMALL AND  MEDIUM </a:t>
            </a:r>
            <a:r>
              <a:rPr dirty="0" sz="2900" spc="-15">
                <a:solidFill>
                  <a:srgbClr val="FFFFFF"/>
                </a:solidFill>
              </a:rPr>
              <a:t>SIZE</a:t>
            </a:r>
            <a:r>
              <a:rPr dirty="0" sz="2900" spc="-120">
                <a:solidFill>
                  <a:srgbClr val="FFFFFF"/>
                </a:solidFill>
              </a:rPr>
              <a:t> </a:t>
            </a:r>
            <a:r>
              <a:rPr dirty="0" sz="2900" spc="-20">
                <a:solidFill>
                  <a:srgbClr val="FFFFFF"/>
                </a:solidFill>
              </a:rPr>
              <a:t>BUSINESS</a:t>
            </a:r>
            <a:endParaRPr sz="2900"/>
          </a:p>
        </p:txBody>
      </p:sp>
      <p:sp>
        <p:nvSpPr>
          <p:cNvPr id="5" name="object 5"/>
          <p:cNvSpPr/>
          <p:nvPr/>
        </p:nvSpPr>
        <p:spPr>
          <a:xfrm>
            <a:off x="676730" y="3036943"/>
            <a:ext cx="2108848" cy="27489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49472" y="6021324"/>
            <a:ext cx="2355850" cy="3206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000" spc="-30" i="1">
                <a:solidFill>
                  <a:srgbClr val="FFFFFF"/>
                </a:solidFill>
                <a:latin typeface="Century Gothic"/>
                <a:cs typeface="Century Gothic"/>
              </a:rPr>
              <a:t>Source: </a:t>
            </a:r>
            <a:r>
              <a:rPr dirty="0" sz="1000" spc="-20" i="1">
                <a:solidFill>
                  <a:srgbClr val="FFFFFF"/>
                </a:solidFill>
                <a:latin typeface="Century Gothic"/>
                <a:cs typeface="Century Gothic"/>
              </a:rPr>
              <a:t>ELFA </a:t>
            </a:r>
            <a:r>
              <a:rPr dirty="0" sz="1000" spc="-25" i="1">
                <a:solidFill>
                  <a:srgbClr val="FFFFFF"/>
                </a:solidFill>
                <a:latin typeface="Century Gothic"/>
                <a:cs typeface="Century Gothic"/>
              </a:rPr>
              <a:t>Small </a:t>
            </a:r>
            <a:r>
              <a:rPr dirty="0" sz="1000" spc="-5" i="1">
                <a:solidFill>
                  <a:srgbClr val="FFFFFF"/>
                </a:solidFill>
                <a:latin typeface="Century Gothic"/>
                <a:cs typeface="Century Gothic"/>
              </a:rPr>
              <a:t>&amp; </a:t>
            </a:r>
            <a:r>
              <a:rPr dirty="0" sz="1000" spc="-30" i="1">
                <a:solidFill>
                  <a:srgbClr val="FFFFFF"/>
                </a:solidFill>
                <a:latin typeface="Century Gothic"/>
                <a:cs typeface="Century Gothic"/>
              </a:rPr>
              <a:t>Medium </a:t>
            </a:r>
            <a:r>
              <a:rPr dirty="0" sz="1000" spc="-25" i="1">
                <a:solidFill>
                  <a:srgbClr val="FFFFFF"/>
                </a:solidFill>
                <a:latin typeface="Century Gothic"/>
                <a:cs typeface="Century Gothic"/>
              </a:rPr>
              <a:t>Enterprise  </a:t>
            </a:r>
            <a:r>
              <a:rPr dirty="0" sz="1000" spc="-30" i="1">
                <a:solidFill>
                  <a:srgbClr val="FFFFFF"/>
                </a:solidFill>
                <a:latin typeface="Century Gothic"/>
                <a:cs typeface="Century Gothic"/>
              </a:rPr>
              <a:t>Compensation</a:t>
            </a:r>
            <a:r>
              <a:rPr dirty="0" sz="1000" spc="-105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-25" i="1">
                <a:solidFill>
                  <a:srgbClr val="FFFFFF"/>
                </a:solidFill>
                <a:latin typeface="Century Gothic"/>
                <a:cs typeface="Century Gothic"/>
              </a:rPr>
              <a:t>Survey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685023" y="5800852"/>
            <a:ext cx="1804416" cy="4053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45200" y="3828796"/>
            <a:ext cx="3834384" cy="27879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49472" y="1578493"/>
            <a:ext cx="3689350" cy="118618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87900"/>
              </a:lnSpc>
            </a:pPr>
            <a:r>
              <a:rPr dirty="0" sz="2900" spc="-25">
                <a:solidFill>
                  <a:srgbClr val="FFFFFF"/>
                </a:solidFill>
              </a:rPr>
              <a:t>MEAN  COMPENSATION</a:t>
            </a:r>
            <a:r>
              <a:rPr dirty="0" sz="2900" spc="-95">
                <a:solidFill>
                  <a:srgbClr val="FFFFFF"/>
                </a:solidFill>
              </a:rPr>
              <a:t> </a:t>
            </a:r>
            <a:r>
              <a:rPr dirty="0" sz="2900" spc="-20">
                <a:solidFill>
                  <a:srgbClr val="FFFFFF"/>
                </a:solidFill>
              </a:rPr>
              <a:t>FOR  LARGE</a:t>
            </a:r>
            <a:r>
              <a:rPr dirty="0" sz="2900" spc="-105">
                <a:solidFill>
                  <a:srgbClr val="FFFFFF"/>
                </a:solidFill>
              </a:rPr>
              <a:t> </a:t>
            </a:r>
            <a:r>
              <a:rPr dirty="0" sz="2900" spc="-25">
                <a:solidFill>
                  <a:srgbClr val="FFFFFF"/>
                </a:solidFill>
              </a:rPr>
              <a:t>COMPANIES</a:t>
            </a:r>
            <a:endParaRPr sz="2900"/>
          </a:p>
        </p:txBody>
      </p:sp>
      <p:sp>
        <p:nvSpPr>
          <p:cNvPr id="4" name="object 4"/>
          <p:cNvSpPr txBox="1"/>
          <p:nvPr/>
        </p:nvSpPr>
        <p:spPr>
          <a:xfrm>
            <a:off x="649472" y="6021324"/>
            <a:ext cx="2080260" cy="3206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000" spc="-30" i="1">
                <a:solidFill>
                  <a:srgbClr val="FFFFFF"/>
                </a:solidFill>
                <a:latin typeface="Century Gothic"/>
                <a:cs typeface="Century Gothic"/>
              </a:rPr>
              <a:t>Source: </a:t>
            </a:r>
            <a:r>
              <a:rPr dirty="0" sz="1000" spc="-25" i="1">
                <a:solidFill>
                  <a:srgbClr val="FFFFFF"/>
                </a:solidFill>
                <a:latin typeface="Century Gothic"/>
                <a:cs typeface="Century Gothic"/>
              </a:rPr>
              <a:t>2022 </a:t>
            </a:r>
            <a:r>
              <a:rPr dirty="0" sz="1000" spc="-30" i="1">
                <a:solidFill>
                  <a:srgbClr val="FFFFFF"/>
                </a:solidFill>
                <a:latin typeface="Century Gothic"/>
                <a:cs typeface="Century Gothic"/>
              </a:rPr>
              <a:t>Equipment </a:t>
            </a:r>
            <a:r>
              <a:rPr dirty="0" sz="1000" spc="-25" i="1">
                <a:solidFill>
                  <a:srgbClr val="FFFFFF"/>
                </a:solidFill>
                <a:latin typeface="Century Gothic"/>
                <a:cs typeface="Century Gothic"/>
              </a:rPr>
              <a:t>Leasing </a:t>
            </a:r>
            <a:r>
              <a:rPr dirty="0" sz="1000" spc="-5" i="1">
                <a:solidFill>
                  <a:srgbClr val="FFFFFF"/>
                </a:solidFill>
                <a:latin typeface="Century Gothic"/>
                <a:cs typeface="Century Gothic"/>
              </a:rPr>
              <a:t>&amp;  </a:t>
            </a:r>
            <a:r>
              <a:rPr dirty="0" sz="1000" spc="-25" i="1">
                <a:solidFill>
                  <a:srgbClr val="FFFFFF"/>
                </a:solidFill>
                <a:latin typeface="Century Gothic"/>
                <a:cs typeface="Century Gothic"/>
              </a:rPr>
              <a:t>Finance </a:t>
            </a:r>
            <a:r>
              <a:rPr dirty="0" sz="1000" spc="-30" i="1">
                <a:solidFill>
                  <a:srgbClr val="FFFFFF"/>
                </a:solidFill>
                <a:latin typeface="Century Gothic"/>
                <a:cs typeface="Century Gothic"/>
              </a:rPr>
              <a:t>Compensation</a:t>
            </a:r>
            <a:r>
              <a:rPr dirty="0" sz="1000" spc="-100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-25" i="1">
                <a:solidFill>
                  <a:srgbClr val="FFFFFF"/>
                </a:solidFill>
                <a:latin typeface="Century Gothic"/>
                <a:cs typeface="Century Gothic"/>
              </a:rPr>
              <a:t>Survey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872134" y="1567515"/>
            <a:ext cx="4801375" cy="48041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685023" y="5800852"/>
            <a:ext cx="1804416" cy="4053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61155" y="3057641"/>
            <a:ext cx="3310212" cy="25788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800" y="1155700"/>
            <a:ext cx="3512820" cy="5461000"/>
          </a:xfrm>
          <a:custGeom>
            <a:avLst/>
            <a:gdLst/>
            <a:ahLst/>
            <a:cxnLst/>
            <a:rect l="l" t="t" r="r" b="b"/>
            <a:pathLst>
              <a:path w="3512820" h="5461000">
                <a:moveTo>
                  <a:pt x="0" y="5461000"/>
                </a:moveTo>
                <a:lnTo>
                  <a:pt x="3512601" y="5461000"/>
                </a:lnTo>
                <a:lnTo>
                  <a:pt x="3512601" y="0"/>
                </a:lnTo>
                <a:lnTo>
                  <a:pt x="0" y="0"/>
                </a:lnTo>
                <a:lnTo>
                  <a:pt x="0" y="5461000"/>
                </a:lnTo>
                <a:close/>
              </a:path>
            </a:pathLst>
          </a:custGeom>
          <a:solidFill>
            <a:srgbClr val="203C7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027423" y="1155700"/>
            <a:ext cx="5852160" cy="36210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77800" y="1155700"/>
            <a:ext cx="9701784" cy="5461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045200" y="3828796"/>
            <a:ext cx="3834384" cy="27879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49473" y="1566042"/>
            <a:ext cx="2178685" cy="1764664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265"/>
              </a:lnSpc>
            </a:pPr>
            <a:r>
              <a:rPr dirty="0" spc="-15">
                <a:solidFill>
                  <a:srgbClr val="FFFFFF"/>
                </a:solidFill>
              </a:rPr>
              <a:t>LOOKING</a:t>
            </a:r>
          </a:p>
          <a:p>
            <a:pPr marL="12700" marR="5080">
              <a:lnSpc>
                <a:spcPct val="88400"/>
              </a:lnSpc>
              <a:spcBef>
                <a:spcPts val="275"/>
              </a:spcBef>
            </a:pPr>
            <a:r>
              <a:rPr dirty="0" spc="-10">
                <a:solidFill>
                  <a:srgbClr val="FFFFFF"/>
                </a:solidFill>
              </a:rPr>
              <a:t>FOR </a:t>
            </a:r>
            <a:r>
              <a:rPr dirty="0" spc="-5">
                <a:solidFill>
                  <a:srgbClr val="FFFFFF"/>
                </a:solidFill>
              </a:rPr>
              <a:t>AN  </a:t>
            </a:r>
            <a:r>
              <a:rPr dirty="0">
                <a:solidFill>
                  <a:srgbClr val="FFFFFF"/>
                </a:solidFill>
              </a:rPr>
              <a:t>I</a:t>
            </a:r>
            <a:r>
              <a:rPr dirty="0" spc="-10">
                <a:solidFill>
                  <a:srgbClr val="FFFFFF"/>
                </a:solidFill>
              </a:rPr>
              <a:t>NT</a:t>
            </a:r>
            <a:r>
              <a:rPr dirty="0" spc="-15">
                <a:solidFill>
                  <a:srgbClr val="FFFFFF"/>
                </a:solidFill>
              </a:rPr>
              <a:t>E</a:t>
            </a:r>
            <a:r>
              <a:rPr dirty="0" spc="-10">
                <a:solidFill>
                  <a:srgbClr val="FFFFFF"/>
                </a:solidFill>
              </a:rPr>
              <a:t>RN</a:t>
            </a:r>
            <a:r>
              <a:rPr dirty="0" spc="-15">
                <a:solidFill>
                  <a:srgbClr val="FFFFFF"/>
                </a:solidFill>
              </a:rPr>
              <a:t>S</a:t>
            </a:r>
            <a:r>
              <a:rPr dirty="0" spc="-10">
                <a:solidFill>
                  <a:srgbClr val="FFFFFF"/>
                </a:solidFill>
              </a:rPr>
              <a:t>H</a:t>
            </a:r>
            <a:r>
              <a:rPr dirty="0">
                <a:solidFill>
                  <a:srgbClr val="FFFFFF"/>
                </a:solidFill>
              </a:rPr>
              <a:t>IP  </a:t>
            </a:r>
            <a:r>
              <a:rPr dirty="0" spc="-10">
                <a:solidFill>
                  <a:srgbClr val="FFFFFF"/>
                </a:solidFill>
              </a:rPr>
              <a:t>OR JOB</a:t>
            </a:r>
            <a:r>
              <a:rPr dirty="0" spc="-85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7" name="object 7"/>
          <p:cNvSpPr/>
          <p:nvPr/>
        </p:nvSpPr>
        <p:spPr>
          <a:xfrm>
            <a:off x="412495" y="3767835"/>
            <a:ext cx="3096768" cy="20878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46553" y="3886200"/>
            <a:ext cx="1799516" cy="13028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690401" y="1155700"/>
            <a:ext cx="6190615" cy="5461000"/>
          </a:xfrm>
          <a:custGeom>
            <a:avLst/>
            <a:gdLst/>
            <a:ahLst/>
            <a:cxnLst/>
            <a:rect l="l" t="t" r="r" b="b"/>
            <a:pathLst>
              <a:path w="6190615" h="5461000">
                <a:moveTo>
                  <a:pt x="0" y="0"/>
                </a:moveTo>
                <a:lnTo>
                  <a:pt x="6190198" y="0"/>
                </a:lnTo>
                <a:lnTo>
                  <a:pt x="6190198" y="5461000"/>
                </a:lnTo>
                <a:lnTo>
                  <a:pt x="0" y="5461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3690401" y="1155700"/>
            <a:ext cx="6190615" cy="546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50">
              <a:latin typeface="Times New Roman"/>
              <a:cs typeface="Times New Roman"/>
            </a:endParaRPr>
          </a:p>
          <a:p>
            <a:pPr marL="521334" marR="1007744">
              <a:lnSpc>
                <a:spcPct val="99200"/>
              </a:lnSpc>
            </a:pPr>
            <a:r>
              <a:rPr dirty="0" sz="1600" spc="-5">
                <a:latin typeface="Century Gothic"/>
                <a:cs typeface="Century Gothic"/>
              </a:rPr>
              <a:t>The </a:t>
            </a:r>
            <a:r>
              <a:rPr dirty="0" sz="1600" spc="-10">
                <a:solidFill>
                  <a:srgbClr val="008DA8"/>
                </a:solidFill>
                <a:latin typeface="Century Gothic"/>
                <a:cs typeface="Century Gothic"/>
              </a:rPr>
              <a:t>Foundation Internship Resource Page  </a:t>
            </a:r>
            <a:r>
              <a:rPr dirty="0" sz="1600" spc="-10">
                <a:latin typeface="Century Gothic"/>
                <a:cs typeface="Century Gothic"/>
              </a:rPr>
              <a:t>provides </a:t>
            </a:r>
            <a:r>
              <a:rPr dirty="0" sz="1600" spc="-5">
                <a:latin typeface="Century Gothic"/>
                <a:cs typeface="Century Gothic"/>
              </a:rPr>
              <a:t>a </a:t>
            </a:r>
            <a:r>
              <a:rPr dirty="0" sz="1600" spc="-10">
                <a:latin typeface="Century Gothic"/>
                <a:cs typeface="Century Gothic"/>
              </a:rPr>
              <a:t>platform for students </a:t>
            </a:r>
            <a:r>
              <a:rPr dirty="0" sz="1600" spc="-5">
                <a:latin typeface="Century Gothic"/>
                <a:cs typeface="Century Gothic"/>
              </a:rPr>
              <a:t>to </a:t>
            </a:r>
            <a:r>
              <a:rPr dirty="0" sz="1600" spc="-10">
                <a:latin typeface="Century Gothic"/>
                <a:cs typeface="Century Gothic"/>
              </a:rPr>
              <a:t>search some  </a:t>
            </a:r>
            <a:r>
              <a:rPr dirty="0" sz="1600" spc="-5">
                <a:latin typeface="Century Gothic"/>
                <a:cs typeface="Century Gothic"/>
              </a:rPr>
              <a:t>of the top </a:t>
            </a:r>
            <a:r>
              <a:rPr dirty="0" sz="1600" spc="-10">
                <a:latin typeface="Century Gothic"/>
                <a:cs typeface="Century Gothic"/>
              </a:rPr>
              <a:t>companies providing </a:t>
            </a:r>
            <a:r>
              <a:rPr dirty="0" sz="1600" spc="-5">
                <a:latin typeface="Century Gothic"/>
                <a:cs typeface="Century Gothic"/>
              </a:rPr>
              <a:t>internship  </a:t>
            </a:r>
            <a:r>
              <a:rPr dirty="0" sz="1600" spc="-10">
                <a:latin typeface="Century Gothic"/>
                <a:cs typeface="Century Gothic"/>
              </a:rPr>
              <a:t>opportunities </a:t>
            </a:r>
            <a:r>
              <a:rPr dirty="0" sz="1600" spc="-5">
                <a:latin typeface="Century Gothic"/>
                <a:cs typeface="Century Gothic"/>
              </a:rPr>
              <a:t>in the field of </a:t>
            </a:r>
            <a:r>
              <a:rPr dirty="0" sz="1600" spc="-10">
                <a:latin typeface="Century Gothic"/>
                <a:cs typeface="Century Gothic"/>
              </a:rPr>
              <a:t>equipment</a:t>
            </a:r>
            <a:r>
              <a:rPr dirty="0" sz="1600">
                <a:latin typeface="Century Gothic"/>
                <a:cs typeface="Century Gothic"/>
              </a:rPr>
              <a:t> </a:t>
            </a:r>
            <a:r>
              <a:rPr dirty="0" sz="1600" spc="-10">
                <a:latin typeface="Century Gothic"/>
                <a:cs typeface="Century Gothic"/>
              </a:rPr>
              <a:t>finance.</a:t>
            </a:r>
            <a:endParaRPr sz="16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200">
              <a:latin typeface="Times New Roman"/>
              <a:cs typeface="Times New Roman"/>
            </a:endParaRPr>
          </a:p>
          <a:p>
            <a:pPr marL="521334">
              <a:lnSpc>
                <a:spcPts val="1910"/>
              </a:lnSpc>
            </a:pPr>
            <a:r>
              <a:rPr dirty="0" sz="1600" spc="-10" u="heavy">
                <a:solidFill>
                  <a:srgbClr val="0563C1"/>
                </a:solidFill>
                <a:latin typeface="Century Gothic"/>
                <a:cs typeface="Century Gothic"/>
              </a:rPr>
              <a:t>https://</a:t>
            </a:r>
            <a:r>
              <a:rPr dirty="0" sz="1600" spc="-10" u="heavy">
                <a:solidFill>
                  <a:srgbClr val="0563C1"/>
                </a:solidFill>
                <a:latin typeface="Century Gothic"/>
                <a:cs typeface="Century Gothic"/>
                <a:hlinkClick r:id="rId7"/>
              </a:rPr>
              <a:t>www.leasefoundation.org/academic</a:t>
            </a:r>
            <a:endParaRPr sz="1600">
              <a:latin typeface="Century Gothic"/>
              <a:cs typeface="Century Gothic"/>
            </a:endParaRPr>
          </a:p>
          <a:p>
            <a:pPr marL="521334">
              <a:lnSpc>
                <a:spcPts val="1910"/>
              </a:lnSpc>
            </a:pPr>
            <a:r>
              <a:rPr dirty="0" sz="1600" spc="-10" u="heavy">
                <a:solidFill>
                  <a:srgbClr val="0563C1"/>
                </a:solidFill>
                <a:latin typeface="Century Gothic"/>
                <a:cs typeface="Century Gothic"/>
              </a:rPr>
              <a:t>-programs/internship-resources-page</a:t>
            </a:r>
            <a:endParaRPr sz="16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 marL="521334" marR="88265">
              <a:lnSpc>
                <a:spcPts val="1800"/>
              </a:lnSpc>
              <a:spcBef>
                <a:spcPts val="1695"/>
              </a:spcBef>
            </a:pPr>
            <a:r>
              <a:rPr dirty="0" sz="1600" spc="-5">
                <a:solidFill>
                  <a:srgbClr val="07080B"/>
                </a:solidFill>
                <a:latin typeface="Century Gothic"/>
                <a:cs typeface="Century Gothic"/>
              </a:rPr>
              <a:t>The ELFA’s </a:t>
            </a:r>
            <a:r>
              <a:rPr dirty="0" sz="1600" spc="-10">
                <a:solidFill>
                  <a:srgbClr val="07080B"/>
                </a:solidFill>
                <a:latin typeface="Century Gothic"/>
                <a:cs typeface="Century Gothic"/>
              </a:rPr>
              <a:t>digital </a:t>
            </a:r>
            <a:r>
              <a:rPr dirty="0" sz="1600" spc="-10" b="1">
                <a:solidFill>
                  <a:srgbClr val="C22032"/>
                </a:solidFill>
                <a:latin typeface="Century Gothic"/>
                <a:cs typeface="Century Gothic"/>
              </a:rPr>
              <a:t>Career Center </a:t>
            </a:r>
            <a:r>
              <a:rPr dirty="0" sz="1600" spc="-5">
                <a:solidFill>
                  <a:srgbClr val="07080B"/>
                </a:solidFill>
                <a:latin typeface="Century Gothic"/>
                <a:cs typeface="Century Gothic"/>
              </a:rPr>
              <a:t>is a </a:t>
            </a:r>
            <a:r>
              <a:rPr dirty="0" sz="1600" spc="-10">
                <a:solidFill>
                  <a:srgbClr val="07080B"/>
                </a:solidFill>
                <a:latin typeface="Century Gothic"/>
                <a:cs typeface="Century Gothic"/>
              </a:rPr>
              <a:t>one-stop resource  </a:t>
            </a:r>
            <a:r>
              <a:rPr dirty="0" sz="1600" spc="-5">
                <a:solidFill>
                  <a:srgbClr val="07080B"/>
                </a:solidFill>
                <a:latin typeface="Century Gothic"/>
                <a:cs typeface="Century Gothic"/>
              </a:rPr>
              <a:t>for finding </a:t>
            </a:r>
            <a:r>
              <a:rPr dirty="0" sz="1600" spc="-10">
                <a:solidFill>
                  <a:srgbClr val="07080B"/>
                </a:solidFill>
                <a:latin typeface="Century Gothic"/>
                <a:cs typeface="Century Gothic"/>
              </a:rPr>
              <a:t>positions </a:t>
            </a:r>
            <a:r>
              <a:rPr dirty="0" sz="1600" spc="-5">
                <a:solidFill>
                  <a:srgbClr val="07080B"/>
                </a:solidFill>
                <a:latin typeface="Century Gothic"/>
                <a:cs typeface="Century Gothic"/>
              </a:rPr>
              <a:t>in the </a:t>
            </a:r>
            <a:r>
              <a:rPr dirty="0" sz="1600" spc="-10">
                <a:solidFill>
                  <a:srgbClr val="07080B"/>
                </a:solidFill>
                <a:latin typeface="Century Gothic"/>
                <a:cs typeface="Century Gothic"/>
              </a:rPr>
              <a:t>equipment finance</a:t>
            </a:r>
            <a:r>
              <a:rPr dirty="0" sz="1600" spc="20">
                <a:solidFill>
                  <a:srgbClr val="07080B"/>
                </a:solidFill>
                <a:latin typeface="Century Gothic"/>
                <a:cs typeface="Century Gothic"/>
              </a:rPr>
              <a:t> </a:t>
            </a:r>
            <a:r>
              <a:rPr dirty="0" sz="1600" spc="-10">
                <a:solidFill>
                  <a:srgbClr val="07080B"/>
                </a:solidFill>
                <a:latin typeface="Century Gothic"/>
                <a:cs typeface="Century Gothic"/>
              </a:rPr>
              <a:t>industry.</a:t>
            </a:r>
            <a:endParaRPr sz="1600">
              <a:latin typeface="Century Gothic"/>
              <a:cs typeface="Century Gothic"/>
            </a:endParaRPr>
          </a:p>
          <a:p>
            <a:pPr marL="521334">
              <a:lnSpc>
                <a:spcPct val="100000"/>
              </a:lnSpc>
              <a:spcBef>
                <a:spcPts val="439"/>
              </a:spcBef>
            </a:pPr>
            <a:r>
              <a:rPr dirty="0" sz="1600" spc="-10" u="heavy">
                <a:solidFill>
                  <a:srgbClr val="0563C1"/>
                </a:solidFill>
                <a:latin typeface="Century Gothic"/>
                <a:cs typeface="Century Gothic"/>
              </a:rPr>
              <a:t>https://</a:t>
            </a:r>
            <a:r>
              <a:rPr dirty="0" sz="1600" spc="-10" u="heavy">
                <a:solidFill>
                  <a:srgbClr val="0563C1"/>
                </a:solidFill>
                <a:latin typeface="Century Gothic"/>
                <a:cs typeface="Century Gothic"/>
                <a:hlinkClick r:id="rId8"/>
              </a:rPr>
              <a:t>www.elfaonline.org/people-power/career-center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666735" y="6008115"/>
            <a:ext cx="2051303" cy="4632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800" y="1155700"/>
            <a:ext cx="9701784" cy="5461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417567" y="1372108"/>
            <a:ext cx="5462016" cy="3657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77800" y="1155700"/>
            <a:ext cx="9128760" cy="5224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208932" y="1155700"/>
            <a:ext cx="5671667" cy="37549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091847" y="1155700"/>
            <a:ext cx="2842895" cy="680720"/>
          </a:xfrm>
          <a:custGeom>
            <a:avLst/>
            <a:gdLst/>
            <a:ahLst/>
            <a:cxnLst/>
            <a:rect l="l" t="t" r="r" b="b"/>
            <a:pathLst>
              <a:path w="2842895" h="680719">
                <a:moveTo>
                  <a:pt x="2842806" y="0"/>
                </a:moveTo>
                <a:lnTo>
                  <a:pt x="0" y="0"/>
                </a:lnTo>
                <a:lnTo>
                  <a:pt x="11455" y="15341"/>
                </a:lnTo>
                <a:lnTo>
                  <a:pt x="42393" y="51870"/>
                </a:lnTo>
                <a:lnTo>
                  <a:pt x="74260" y="87568"/>
                </a:lnTo>
                <a:lnTo>
                  <a:pt x="107038" y="122417"/>
                </a:lnTo>
                <a:lnTo>
                  <a:pt x="140708" y="156398"/>
                </a:lnTo>
                <a:lnTo>
                  <a:pt x="175251" y="189494"/>
                </a:lnTo>
                <a:lnTo>
                  <a:pt x="210649" y="221684"/>
                </a:lnTo>
                <a:lnTo>
                  <a:pt x="246883" y="252951"/>
                </a:lnTo>
                <a:lnTo>
                  <a:pt x="283935" y="283275"/>
                </a:lnTo>
                <a:lnTo>
                  <a:pt x="321785" y="312639"/>
                </a:lnTo>
                <a:lnTo>
                  <a:pt x="360416" y="341023"/>
                </a:lnTo>
                <a:lnTo>
                  <a:pt x="399808" y="368410"/>
                </a:lnTo>
                <a:lnTo>
                  <a:pt x="439943" y="394779"/>
                </a:lnTo>
                <a:lnTo>
                  <a:pt x="480802" y="420113"/>
                </a:lnTo>
                <a:lnTo>
                  <a:pt x="522367" y="444393"/>
                </a:lnTo>
                <a:lnTo>
                  <a:pt x="564619" y="467600"/>
                </a:lnTo>
                <a:lnTo>
                  <a:pt x="607540" y="489716"/>
                </a:lnTo>
                <a:lnTo>
                  <a:pt x="651110" y="510722"/>
                </a:lnTo>
                <a:lnTo>
                  <a:pt x="695312" y="530599"/>
                </a:lnTo>
                <a:lnTo>
                  <a:pt x="740126" y="549329"/>
                </a:lnTo>
                <a:lnTo>
                  <a:pt x="785534" y="566893"/>
                </a:lnTo>
                <a:lnTo>
                  <a:pt x="831517" y="583273"/>
                </a:lnTo>
                <a:lnTo>
                  <a:pt x="878057" y="598449"/>
                </a:lnTo>
                <a:lnTo>
                  <a:pt x="925135" y="612403"/>
                </a:lnTo>
                <a:lnTo>
                  <a:pt x="972732" y="625117"/>
                </a:lnTo>
                <a:lnTo>
                  <a:pt x="1020830" y="636572"/>
                </a:lnTo>
                <a:lnTo>
                  <a:pt x="1069411" y="646749"/>
                </a:lnTo>
                <a:lnTo>
                  <a:pt x="1118455" y="655629"/>
                </a:lnTo>
                <a:lnTo>
                  <a:pt x="1167943" y="663195"/>
                </a:lnTo>
                <a:lnTo>
                  <a:pt x="1217858" y="669427"/>
                </a:lnTo>
                <a:lnTo>
                  <a:pt x="1268181" y="674306"/>
                </a:lnTo>
                <a:lnTo>
                  <a:pt x="1318893" y="677814"/>
                </a:lnTo>
                <a:lnTo>
                  <a:pt x="1369975" y="679933"/>
                </a:lnTo>
                <a:lnTo>
                  <a:pt x="1421409" y="680643"/>
                </a:lnTo>
                <a:lnTo>
                  <a:pt x="1472842" y="679933"/>
                </a:lnTo>
                <a:lnTo>
                  <a:pt x="1523923" y="677814"/>
                </a:lnTo>
                <a:lnTo>
                  <a:pt x="1574634" y="674306"/>
                </a:lnTo>
                <a:lnTo>
                  <a:pt x="1624956" y="669427"/>
                </a:lnTo>
                <a:lnTo>
                  <a:pt x="1674870" y="663195"/>
                </a:lnTo>
                <a:lnTo>
                  <a:pt x="1724358" y="655629"/>
                </a:lnTo>
                <a:lnTo>
                  <a:pt x="1773402" y="646749"/>
                </a:lnTo>
                <a:lnTo>
                  <a:pt x="1821982" y="636572"/>
                </a:lnTo>
                <a:lnTo>
                  <a:pt x="1870080" y="625117"/>
                </a:lnTo>
                <a:lnTo>
                  <a:pt x="1917677" y="612403"/>
                </a:lnTo>
                <a:lnTo>
                  <a:pt x="1964755" y="598449"/>
                </a:lnTo>
                <a:lnTo>
                  <a:pt x="2011295" y="583273"/>
                </a:lnTo>
                <a:lnTo>
                  <a:pt x="2057278" y="566893"/>
                </a:lnTo>
                <a:lnTo>
                  <a:pt x="2102686" y="549329"/>
                </a:lnTo>
                <a:lnTo>
                  <a:pt x="2147500" y="530599"/>
                </a:lnTo>
                <a:lnTo>
                  <a:pt x="2191701" y="510722"/>
                </a:lnTo>
                <a:lnTo>
                  <a:pt x="2235272" y="489716"/>
                </a:lnTo>
                <a:lnTo>
                  <a:pt x="2278192" y="467600"/>
                </a:lnTo>
                <a:lnTo>
                  <a:pt x="2320444" y="444393"/>
                </a:lnTo>
                <a:lnTo>
                  <a:pt x="2362009" y="420113"/>
                </a:lnTo>
                <a:lnTo>
                  <a:pt x="2402869" y="394779"/>
                </a:lnTo>
                <a:lnTo>
                  <a:pt x="2443003" y="368410"/>
                </a:lnTo>
                <a:lnTo>
                  <a:pt x="2482395" y="341023"/>
                </a:lnTo>
                <a:lnTo>
                  <a:pt x="2521026" y="312639"/>
                </a:lnTo>
                <a:lnTo>
                  <a:pt x="2558876" y="283275"/>
                </a:lnTo>
                <a:lnTo>
                  <a:pt x="2595927" y="252951"/>
                </a:lnTo>
                <a:lnTo>
                  <a:pt x="2632160" y="221684"/>
                </a:lnTo>
                <a:lnTo>
                  <a:pt x="2667558" y="189494"/>
                </a:lnTo>
                <a:lnTo>
                  <a:pt x="2702101" y="156398"/>
                </a:lnTo>
                <a:lnTo>
                  <a:pt x="2735770" y="122417"/>
                </a:lnTo>
                <a:lnTo>
                  <a:pt x="2768547" y="87568"/>
                </a:lnTo>
                <a:lnTo>
                  <a:pt x="2800413" y="51870"/>
                </a:lnTo>
                <a:lnTo>
                  <a:pt x="2831350" y="15341"/>
                </a:lnTo>
                <a:lnTo>
                  <a:pt x="2842806" y="0"/>
                </a:lnTo>
                <a:close/>
              </a:path>
            </a:pathLst>
          </a:custGeom>
          <a:solidFill>
            <a:srgbClr val="008DA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208932" y="1155700"/>
            <a:ext cx="5671667" cy="37549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091847" y="1155700"/>
            <a:ext cx="2842895" cy="680720"/>
          </a:xfrm>
          <a:custGeom>
            <a:avLst/>
            <a:gdLst/>
            <a:ahLst/>
            <a:cxnLst/>
            <a:rect l="l" t="t" r="r" b="b"/>
            <a:pathLst>
              <a:path w="2842895" h="680719">
                <a:moveTo>
                  <a:pt x="2842806" y="0"/>
                </a:moveTo>
                <a:lnTo>
                  <a:pt x="0" y="0"/>
                </a:lnTo>
                <a:lnTo>
                  <a:pt x="11455" y="15341"/>
                </a:lnTo>
                <a:lnTo>
                  <a:pt x="42393" y="51870"/>
                </a:lnTo>
                <a:lnTo>
                  <a:pt x="74260" y="87568"/>
                </a:lnTo>
                <a:lnTo>
                  <a:pt x="107038" y="122417"/>
                </a:lnTo>
                <a:lnTo>
                  <a:pt x="140708" y="156398"/>
                </a:lnTo>
                <a:lnTo>
                  <a:pt x="175251" y="189494"/>
                </a:lnTo>
                <a:lnTo>
                  <a:pt x="210649" y="221684"/>
                </a:lnTo>
                <a:lnTo>
                  <a:pt x="246883" y="252951"/>
                </a:lnTo>
                <a:lnTo>
                  <a:pt x="283935" y="283275"/>
                </a:lnTo>
                <a:lnTo>
                  <a:pt x="321785" y="312639"/>
                </a:lnTo>
                <a:lnTo>
                  <a:pt x="360416" y="341023"/>
                </a:lnTo>
                <a:lnTo>
                  <a:pt x="399808" y="368410"/>
                </a:lnTo>
                <a:lnTo>
                  <a:pt x="439943" y="394779"/>
                </a:lnTo>
                <a:lnTo>
                  <a:pt x="480802" y="420113"/>
                </a:lnTo>
                <a:lnTo>
                  <a:pt x="522367" y="444393"/>
                </a:lnTo>
                <a:lnTo>
                  <a:pt x="564619" y="467600"/>
                </a:lnTo>
                <a:lnTo>
                  <a:pt x="607540" y="489716"/>
                </a:lnTo>
                <a:lnTo>
                  <a:pt x="651110" y="510722"/>
                </a:lnTo>
                <a:lnTo>
                  <a:pt x="695312" y="530599"/>
                </a:lnTo>
                <a:lnTo>
                  <a:pt x="740126" y="549329"/>
                </a:lnTo>
                <a:lnTo>
                  <a:pt x="785534" y="566893"/>
                </a:lnTo>
                <a:lnTo>
                  <a:pt x="831517" y="583273"/>
                </a:lnTo>
                <a:lnTo>
                  <a:pt x="878057" y="598449"/>
                </a:lnTo>
                <a:lnTo>
                  <a:pt x="925135" y="612403"/>
                </a:lnTo>
                <a:lnTo>
                  <a:pt x="972732" y="625117"/>
                </a:lnTo>
                <a:lnTo>
                  <a:pt x="1020830" y="636572"/>
                </a:lnTo>
                <a:lnTo>
                  <a:pt x="1069411" y="646749"/>
                </a:lnTo>
                <a:lnTo>
                  <a:pt x="1118455" y="655629"/>
                </a:lnTo>
                <a:lnTo>
                  <a:pt x="1167943" y="663195"/>
                </a:lnTo>
                <a:lnTo>
                  <a:pt x="1217858" y="669427"/>
                </a:lnTo>
                <a:lnTo>
                  <a:pt x="1268181" y="674306"/>
                </a:lnTo>
                <a:lnTo>
                  <a:pt x="1318893" y="677814"/>
                </a:lnTo>
                <a:lnTo>
                  <a:pt x="1369975" y="679933"/>
                </a:lnTo>
                <a:lnTo>
                  <a:pt x="1421409" y="680643"/>
                </a:lnTo>
                <a:lnTo>
                  <a:pt x="1472842" y="679933"/>
                </a:lnTo>
                <a:lnTo>
                  <a:pt x="1523923" y="677814"/>
                </a:lnTo>
                <a:lnTo>
                  <a:pt x="1574634" y="674306"/>
                </a:lnTo>
                <a:lnTo>
                  <a:pt x="1624956" y="669427"/>
                </a:lnTo>
                <a:lnTo>
                  <a:pt x="1674870" y="663195"/>
                </a:lnTo>
                <a:lnTo>
                  <a:pt x="1724358" y="655629"/>
                </a:lnTo>
                <a:lnTo>
                  <a:pt x="1773402" y="646749"/>
                </a:lnTo>
                <a:lnTo>
                  <a:pt x="1821982" y="636572"/>
                </a:lnTo>
                <a:lnTo>
                  <a:pt x="1870080" y="625117"/>
                </a:lnTo>
                <a:lnTo>
                  <a:pt x="1917677" y="612403"/>
                </a:lnTo>
                <a:lnTo>
                  <a:pt x="1964755" y="598449"/>
                </a:lnTo>
                <a:lnTo>
                  <a:pt x="2011295" y="583273"/>
                </a:lnTo>
                <a:lnTo>
                  <a:pt x="2057278" y="566893"/>
                </a:lnTo>
                <a:lnTo>
                  <a:pt x="2102686" y="549329"/>
                </a:lnTo>
                <a:lnTo>
                  <a:pt x="2147500" y="530599"/>
                </a:lnTo>
                <a:lnTo>
                  <a:pt x="2191701" y="510722"/>
                </a:lnTo>
                <a:lnTo>
                  <a:pt x="2235272" y="489716"/>
                </a:lnTo>
                <a:lnTo>
                  <a:pt x="2278192" y="467600"/>
                </a:lnTo>
                <a:lnTo>
                  <a:pt x="2320444" y="444393"/>
                </a:lnTo>
                <a:lnTo>
                  <a:pt x="2362009" y="420113"/>
                </a:lnTo>
                <a:lnTo>
                  <a:pt x="2402869" y="394779"/>
                </a:lnTo>
                <a:lnTo>
                  <a:pt x="2443003" y="368410"/>
                </a:lnTo>
                <a:lnTo>
                  <a:pt x="2482395" y="341023"/>
                </a:lnTo>
                <a:lnTo>
                  <a:pt x="2521026" y="312639"/>
                </a:lnTo>
                <a:lnTo>
                  <a:pt x="2558876" y="283275"/>
                </a:lnTo>
                <a:lnTo>
                  <a:pt x="2595927" y="252951"/>
                </a:lnTo>
                <a:lnTo>
                  <a:pt x="2632160" y="221684"/>
                </a:lnTo>
                <a:lnTo>
                  <a:pt x="2667558" y="189494"/>
                </a:lnTo>
                <a:lnTo>
                  <a:pt x="2702101" y="156398"/>
                </a:lnTo>
                <a:lnTo>
                  <a:pt x="2735770" y="122417"/>
                </a:lnTo>
                <a:lnTo>
                  <a:pt x="2768547" y="87568"/>
                </a:lnTo>
                <a:lnTo>
                  <a:pt x="2800413" y="51870"/>
                </a:lnTo>
                <a:lnTo>
                  <a:pt x="2831350" y="15341"/>
                </a:lnTo>
                <a:lnTo>
                  <a:pt x="2842806" y="0"/>
                </a:lnTo>
                <a:close/>
              </a:path>
            </a:pathLst>
          </a:custGeom>
          <a:solidFill>
            <a:srgbClr val="008DA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49474" y="1533653"/>
            <a:ext cx="2573020" cy="77724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3000"/>
              </a:lnSpc>
            </a:pPr>
            <a:r>
              <a:rPr dirty="0" sz="2800" spc="-15">
                <a:solidFill>
                  <a:srgbClr val="FFFFFF"/>
                </a:solidFill>
              </a:rPr>
              <a:t>SCHOLARSHIP  O</a:t>
            </a:r>
            <a:r>
              <a:rPr dirty="0" sz="2800" spc="-10">
                <a:solidFill>
                  <a:srgbClr val="FFFFFF"/>
                </a:solidFill>
              </a:rPr>
              <a:t>PP</a:t>
            </a:r>
            <a:r>
              <a:rPr dirty="0" sz="2800" spc="-15">
                <a:solidFill>
                  <a:srgbClr val="FFFFFF"/>
                </a:solidFill>
              </a:rPr>
              <a:t>OR</a:t>
            </a:r>
            <a:r>
              <a:rPr dirty="0" sz="2800" spc="-5">
                <a:solidFill>
                  <a:srgbClr val="FFFFFF"/>
                </a:solidFill>
              </a:rPr>
              <a:t>T</a:t>
            </a:r>
            <a:r>
              <a:rPr dirty="0" sz="2800" spc="-15">
                <a:solidFill>
                  <a:srgbClr val="FFFFFF"/>
                </a:solidFill>
              </a:rPr>
              <a:t>UN</a:t>
            </a:r>
            <a:r>
              <a:rPr dirty="0" sz="2800" spc="-10">
                <a:solidFill>
                  <a:srgbClr val="FFFFFF"/>
                </a:solidFill>
              </a:rPr>
              <a:t>I</a:t>
            </a:r>
            <a:r>
              <a:rPr dirty="0" sz="2800" spc="-5">
                <a:solidFill>
                  <a:srgbClr val="FFFFFF"/>
                </a:solidFill>
              </a:rPr>
              <a:t>T</a:t>
            </a:r>
            <a:r>
              <a:rPr dirty="0" sz="2800" spc="-10">
                <a:solidFill>
                  <a:srgbClr val="FFFFFF"/>
                </a:solidFill>
              </a:rPr>
              <a:t>I</a:t>
            </a:r>
            <a:r>
              <a:rPr dirty="0" sz="2800" spc="-5">
                <a:solidFill>
                  <a:srgbClr val="FFFFFF"/>
                </a:solidFill>
              </a:rPr>
              <a:t>E</a:t>
            </a:r>
            <a:r>
              <a:rPr dirty="0" sz="2800">
                <a:solidFill>
                  <a:srgbClr val="FFFFFF"/>
                </a:solidFill>
              </a:rPr>
              <a:t>S</a:t>
            </a:r>
            <a:endParaRPr sz="2800"/>
          </a:p>
        </p:txBody>
      </p:sp>
      <p:sp>
        <p:nvSpPr>
          <p:cNvPr id="10" name="object 10"/>
          <p:cNvSpPr/>
          <p:nvPr/>
        </p:nvSpPr>
        <p:spPr>
          <a:xfrm>
            <a:off x="675934" y="2400420"/>
            <a:ext cx="2900045" cy="0"/>
          </a:xfrm>
          <a:custGeom>
            <a:avLst/>
            <a:gdLst/>
            <a:ahLst/>
            <a:cxnLst/>
            <a:rect l="l" t="t" r="r" b="b"/>
            <a:pathLst>
              <a:path w="2900045" h="0">
                <a:moveTo>
                  <a:pt x="0" y="0"/>
                </a:moveTo>
                <a:lnTo>
                  <a:pt x="2899508" y="0"/>
                </a:lnTo>
              </a:path>
            </a:pathLst>
          </a:custGeom>
          <a:ln w="15169">
            <a:solidFill>
              <a:srgbClr val="008DA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77800" y="1155700"/>
            <a:ext cx="4032504" cy="42580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612635" y="3381552"/>
            <a:ext cx="4645025" cy="25317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9530">
              <a:lnSpc>
                <a:spcPct val="100000"/>
              </a:lnSpc>
            </a:pPr>
            <a:r>
              <a:rPr dirty="0" sz="2500" spc="-20" b="1">
                <a:solidFill>
                  <a:srgbClr val="FFFFFF"/>
                </a:solidFill>
                <a:latin typeface="Century Gothic"/>
                <a:cs typeface="Century Gothic"/>
              </a:rPr>
              <a:t>SCHOLARSHIP</a:t>
            </a:r>
            <a:r>
              <a:rPr dirty="0" sz="2500" spc="-114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500" spc="-20" b="1">
                <a:solidFill>
                  <a:srgbClr val="FFFFFF"/>
                </a:solidFill>
                <a:latin typeface="Century Gothic"/>
                <a:cs typeface="Century Gothic"/>
              </a:rPr>
              <a:t>PROGRAM</a:t>
            </a:r>
            <a:endParaRPr sz="2500">
              <a:latin typeface="Century Gothic"/>
              <a:cs typeface="Century Gothic"/>
            </a:endParaRPr>
          </a:p>
          <a:p>
            <a:pPr marL="49530">
              <a:lnSpc>
                <a:spcPct val="100000"/>
              </a:lnSpc>
              <a:spcBef>
                <a:spcPts val="730"/>
              </a:spcBef>
            </a:pPr>
            <a:r>
              <a:rPr dirty="0" sz="1600" spc="-5" b="1">
                <a:solidFill>
                  <a:srgbClr val="008DA8"/>
                </a:solidFill>
                <a:latin typeface="Century Gothic"/>
                <a:cs typeface="Century Gothic"/>
              </a:rPr>
              <a:t>2024 CYCLE </a:t>
            </a:r>
            <a:r>
              <a:rPr dirty="0" sz="1600" spc="-15" b="1">
                <a:solidFill>
                  <a:srgbClr val="008DA8"/>
                </a:solidFill>
                <a:latin typeface="Century Gothic"/>
                <a:cs typeface="Century Gothic"/>
              </a:rPr>
              <a:t>OPEN</a:t>
            </a:r>
            <a:r>
              <a:rPr dirty="0" sz="1600" spc="-80" b="1">
                <a:solidFill>
                  <a:srgbClr val="008DA8"/>
                </a:solidFill>
                <a:latin typeface="Century Gothic"/>
                <a:cs typeface="Century Gothic"/>
              </a:rPr>
              <a:t> </a:t>
            </a:r>
            <a:r>
              <a:rPr dirty="0" sz="1600" spc="-10" b="1">
                <a:solidFill>
                  <a:srgbClr val="008DA8"/>
                </a:solidFill>
                <a:latin typeface="Century Gothic"/>
                <a:cs typeface="Century Gothic"/>
              </a:rPr>
              <a:t>NOW!</a:t>
            </a:r>
            <a:endParaRPr sz="16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50">
              <a:latin typeface="Times New Roman"/>
              <a:cs typeface="Times New Roman"/>
            </a:endParaRPr>
          </a:p>
          <a:p>
            <a:pPr marL="12700" marR="5080">
              <a:lnSpc>
                <a:spcPts val="1700"/>
              </a:lnSpc>
              <a:spcBef>
                <a:spcPts val="5"/>
              </a:spcBef>
            </a:pPr>
            <a:r>
              <a:rPr dirty="0" sz="1600" spc="-5">
                <a:solidFill>
                  <a:srgbClr val="FFFFFF"/>
                </a:solidFill>
                <a:latin typeface="Century Gothic"/>
                <a:cs typeface="Century Gothic"/>
              </a:rPr>
              <a:t>Up to ten scholarships of $5,000 each will </a:t>
            </a:r>
            <a:r>
              <a:rPr dirty="0" sz="1600" spc="-10">
                <a:solidFill>
                  <a:srgbClr val="FFFFFF"/>
                </a:solidFill>
                <a:latin typeface="Century Gothic"/>
                <a:cs typeface="Century Gothic"/>
              </a:rPr>
              <a:t>be  awarded to students focusing </a:t>
            </a:r>
            <a:r>
              <a:rPr dirty="0" sz="1600" spc="-5">
                <a:solidFill>
                  <a:srgbClr val="FFFFFF"/>
                </a:solidFill>
                <a:latin typeface="Century Gothic"/>
                <a:cs typeface="Century Gothic"/>
              </a:rPr>
              <a:t>on </a:t>
            </a:r>
            <a:r>
              <a:rPr dirty="0" sz="1600" spc="-10">
                <a:solidFill>
                  <a:srgbClr val="FFFFFF"/>
                </a:solidFill>
                <a:latin typeface="Century Gothic"/>
                <a:cs typeface="Century Gothic"/>
              </a:rPr>
              <a:t>business,  </a:t>
            </a:r>
            <a:r>
              <a:rPr dirty="0" sz="1600" spc="-5">
                <a:solidFill>
                  <a:srgbClr val="FFFFFF"/>
                </a:solidFill>
                <a:latin typeface="Century Gothic"/>
                <a:cs typeface="Century Gothic"/>
              </a:rPr>
              <a:t>economics, </a:t>
            </a:r>
            <a:r>
              <a:rPr dirty="0" sz="1600" spc="-10">
                <a:solidFill>
                  <a:srgbClr val="FFFFFF"/>
                </a:solidFill>
                <a:latin typeface="Century Gothic"/>
                <a:cs typeface="Century Gothic"/>
              </a:rPr>
              <a:t>finance, </a:t>
            </a:r>
            <a:r>
              <a:rPr dirty="0" sz="1600" spc="-5">
                <a:solidFill>
                  <a:srgbClr val="FFFFFF"/>
                </a:solidFill>
                <a:latin typeface="Century Gothic"/>
                <a:cs typeface="Century Gothic"/>
              </a:rPr>
              <a:t>or a </a:t>
            </a:r>
            <a:r>
              <a:rPr dirty="0" sz="1600" spc="-10">
                <a:solidFill>
                  <a:srgbClr val="FFFFFF"/>
                </a:solidFill>
                <a:latin typeface="Century Gothic"/>
                <a:cs typeface="Century Gothic"/>
              </a:rPr>
              <a:t>related discipline. The  </a:t>
            </a:r>
            <a:r>
              <a:rPr dirty="0" sz="1600" spc="-5">
                <a:solidFill>
                  <a:srgbClr val="FFFFFF"/>
                </a:solidFill>
                <a:latin typeface="Century Gothic"/>
                <a:cs typeface="Century Gothic"/>
              </a:rPr>
              <a:t>deadline to apply is May 10,</a:t>
            </a:r>
            <a:r>
              <a:rPr dirty="0" sz="1600" spc="-9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entury Gothic"/>
                <a:cs typeface="Century Gothic"/>
              </a:rPr>
              <a:t>2024.</a:t>
            </a:r>
            <a:endParaRPr sz="16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465"/>
              </a:spcBef>
            </a:pPr>
            <a:r>
              <a:rPr dirty="0" sz="1600" spc="-10">
                <a:solidFill>
                  <a:srgbClr val="FFFFFF"/>
                </a:solidFill>
                <a:latin typeface="Century Gothic"/>
                <a:cs typeface="Century Gothic"/>
              </a:rPr>
              <a:t>Scan the QR </a:t>
            </a:r>
            <a:r>
              <a:rPr dirty="0" sz="1600" spc="-5">
                <a:solidFill>
                  <a:srgbClr val="FFFFFF"/>
                </a:solidFill>
                <a:latin typeface="Century Gothic"/>
                <a:cs typeface="Century Gothic"/>
              </a:rPr>
              <a:t>code </a:t>
            </a:r>
            <a:r>
              <a:rPr dirty="0" sz="1600" spc="-10">
                <a:solidFill>
                  <a:srgbClr val="FFFFFF"/>
                </a:solidFill>
                <a:latin typeface="Century Gothic"/>
                <a:cs typeface="Century Gothic"/>
              </a:rPr>
              <a:t>for more</a:t>
            </a:r>
            <a:r>
              <a:rPr dirty="0" sz="1600" spc="-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entury Gothic"/>
                <a:cs typeface="Century Gothic"/>
              </a:rPr>
              <a:t>information.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157872" y="4615462"/>
            <a:ext cx="1809163" cy="180010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9473" y="2019300"/>
            <a:ext cx="3589020" cy="131064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5090"/>
              </a:lnSpc>
            </a:pPr>
            <a:r>
              <a:rPr dirty="0" sz="4800" spc="-20">
                <a:solidFill>
                  <a:srgbClr val="FFFFFF"/>
                </a:solidFill>
              </a:rPr>
              <a:t>ADD</a:t>
            </a:r>
            <a:r>
              <a:rPr dirty="0" sz="4800" spc="-10">
                <a:solidFill>
                  <a:srgbClr val="FFFFFF"/>
                </a:solidFill>
              </a:rPr>
              <a:t>ITI</a:t>
            </a:r>
            <a:r>
              <a:rPr dirty="0" sz="4800" spc="-25">
                <a:solidFill>
                  <a:srgbClr val="FFFFFF"/>
                </a:solidFill>
              </a:rPr>
              <a:t>O</a:t>
            </a:r>
            <a:r>
              <a:rPr dirty="0" sz="4800" spc="-20">
                <a:solidFill>
                  <a:srgbClr val="FFFFFF"/>
                </a:solidFill>
              </a:rPr>
              <a:t>NAL  RESOURCES</a:t>
            </a:r>
            <a:endParaRPr sz="4800"/>
          </a:p>
        </p:txBody>
      </p:sp>
      <p:sp>
        <p:nvSpPr>
          <p:cNvPr id="3" name="object 3"/>
          <p:cNvSpPr/>
          <p:nvPr/>
        </p:nvSpPr>
        <p:spPr>
          <a:xfrm>
            <a:off x="675934" y="3512019"/>
            <a:ext cx="4422775" cy="0"/>
          </a:xfrm>
          <a:custGeom>
            <a:avLst/>
            <a:gdLst/>
            <a:ahLst/>
            <a:cxnLst/>
            <a:rect l="l" t="t" r="r" b="b"/>
            <a:pathLst>
              <a:path w="4422775" h="0">
                <a:moveTo>
                  <a:pt x="0" y="0"/>
                </a:moveTo>
                <a:lnTo>
                  <a:pt x="4422571" y="0"/>
                </a:lnTo>
              </a:path>
            </a:pathLst>
          </a:custGeom>
          <a:ln w="30338">
            <a:solidFill>
              <a:srgbClr val="008DA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182615" y="2966211"/>
            <a:ext cx="4696968" cy="36504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66735" y="6008115"/>
            <a:ext cx="2051303" cy="4632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49472" y="2074164"/>
            <a:ext cx="2755900" cy="44704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10"/>
              <a:t>INDUSTRY</a:t>
            </a:r>
            <a:r>
              <a:rPr dirty="0" sz="2800" spc="-95"/>
              <a:t> </a:t>
            </a:r>
            <a:r>
              <a:rPr dirty="0" sz="2800" spc="-15"/>
              <a:t>FACTS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660923" y="3398520"/>
            <a:ext cx="6769734" cy="26193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4310" indent="-181610">
              <a:lnSpc>
                <a:spcPct val="100000"/>
              </a:lnSpc>
              <a:buFont typeface="Arial"/>
              <a:buChar char="•"/>
              <a:tabLst>
                <a:tab pos="194945" algn="l"/>
              </a:tabLst>
            </a:pP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Most businesses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need equipment </a:t>
            </a:r>
            <a:r>
              <a:rPr dirty="0" sz="1300" spc="-10">
                <a:solidFill>
                  <a:srgbClr val="203864"/>
                </a:solidFill>
                <a:latin typeface="Century Gothic"/>
                <a:cs typeface="Century Gothic"/>
              </a:rPr>
              <a:t>to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operate and</a:t>
            </a:r>
            <a:r>
              <a:rPr dirty="0" sz="1300" spc="-8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grow.</a:t>
            </a:r>
            <a:endParaRPr sz="13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buChar char="•"/>
            </a:pPr>
            <a:endParaRPr sz="1600">
              <a:latin typeface="Times New Roman"/>
              <a:cs typeface="Times New Roman"/>
            </a:endParaRPr>
          </a:p>
          <a:p>
            <a:pPr marL="194310" marR="26034" indent="-181610">
              <a:lnSpc>
                <a:spcPts val="1610"/>
              </a:lnSpc>
              <a:spcBef>
                <a:spcPts val="1220"/>
              </a:spcBef>
              <a:buFont typeface="Arial"/>
              <a:buChar char="•"/>
              <a:tabLst>
                <a:tab pos="194945" algn="l"/>
              </a:tabLst>
            </a:pP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Equipment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Financings makes </a:t>
            </a: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the </a:t>
            </a: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equipment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purchase affordable and </a:t>
            </a:r>
            <a:r>
              <a:rPr dirty="0" sz="1400">
                <a:solidFill>
                  <a:srgbClr val="203864"/>
                </a:solidFill>
                <a:latin typeface="Century Gothic"/>
                <a:cs typeface="Century Gothic"/>
              </a:rPr>
              <a:t>is </a:t>
            </a:r>
            <a:r>
              <a:rPr dirty="0" sz="1400" spc="-5">
                <a:solidFill>
                  <a:srgbClr val="203864"/>
                </a:solidFill>
                <a:latin typeface="Century Gothic"/>
                <a:cs typeface="Century Gothic"/>
              </a:rPr>
              <a:t>a  </a:t>
            </a: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key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business acquisition strategy.</a:t>
            </a:r>
            <a:endParaRPr sz="1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buChar char="•"/>
            </a:pPr>
            <a:endParaRPr sz="1700">
              <a:latin typeface="Times New Roman"/>
              <a:cs typeface="Times New Roman"/>
            </a:endParaRPr>
          </a:p>
          <a:p>
            <a:pPr marL="194310" marR="215900" indent="-181610">
              <a:lnSpc>
                <a:spcPts val="1580"/>
              </a:lnSpc>
              <a:spcBef>
                <a:spcPts val="1065"/>
              </a:spcBef>
              <a:buFont typeface="Arial"/>
              <a:buChar char="•"/>
              <a:tabLst>
                <a:tab pos="194945" algn="l"/>
              </a:tabLst>
            </a:pP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An estimated </a:t>
            </a: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$1.8 trillion </a:t>
            </a:r>
            <a:r>
              <a:rPr dirty="0" sz="1400">
                <a:solidFill>
                  <a:srgbClr val="203864"/>
                </a:solidFill>
                <a:latin typeface="Century Gothic"/>
                <a:cs typeface="Century Gothic"/>
              </a:rPr>
              <a:t>is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invested yearly </a:t>
            </a: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by U.S.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businesses and </a:t>
            </a:r>
            <a:r>
              <a:rPr dirty="0" sz="1400">
                <a:solidFill>
                  <a:srgbClr val="203864"/>
                </a:solidFill>
                <a:latin typeface="Century Gothic"/>
                <a:cs typeface="Century Gothic"/>
              </a:rPr>
              <a:t>is </a:t>
            </a:r>
            <a:r>
              <a:rPr dirty="0" sz="1400" spc="-5">
                <a:solidFill>
                  <a:srgbClr val="203864"/>
                </a:solidFill>
                <a:latin typeface="Century Gothic"/>
                <a:cs typeface="Century Gothic"/>
              </a:rPr>
              <a:t>a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key  business acquisition</a:t>
            </a:r>
            <a:r>
              <a:rPr dirty="0" sz="1400" spc="-2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strategy.</a:t>
            </a:r>
            <a:endParaRPr sz="1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buChar char="•"/>
            </a:pPr>
            <a:endParaRPr sz="1700">
              <a:latin typeface="Times New Roman"/>
              <a:cs typeface="Times New Roman"/>
            </a:endParaRPr>
          </a:p>
          <a:p>
            <a:pPr marL="194310" marR="5080" indent="-181610">
              <a:lnSpc>
                <a:spcPct val="100000"/>
              </a:lnSpc>
              <a:spcBef>
                <a:spcPts val="1150"/>
              </a:spcBef>
              <a:buFont typeface="Arial"/>
              <a:buChar char="•"/>
              <a:tabLst>
                <a:tab pos="194945" algn="l"/>
              </a:tabLst>
            </a:pP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Over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50%, </a:t>
            </a: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or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nearly </a:t>
            </a: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$1 trillion </a:t>
            </a: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equipment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purchased was financed through:  Loans… Leases… Lines </a:t>
            </a: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of</a:t>
            </a:r>
            <a:r>
              <a:rPr dirty="0" sz="1400" spc="5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credit.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517896" y="1155700"/>
            <a:ext cx="4361688" cy="36728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75934" y="2711420"/>
            <a:ext cx="2898140" cy="0"/>
          </a:xfrm>
          <a:custGeom>
            <a:avLst/>
            <a:gdLst/>
            <a:ahLst/>
            <a:cxnLst/>
            <a:rect l="l" t="t" r="r" b="b"/>
            <a:pathLst>
              <a:path w="2898140" h="0">
                <a:moveTo>
                  <a:pt x="0" y="0"/>
                </a:moveTo>
                <a:lnTo>
                  <a:pt x="2897845" y="0"/>
                </a:lnTo>
              </a:path>
            </a:pathLst>
          </a:custGeom>
          <a:ln w="15169">
            <a:solidFill>
              <a:srgbClr val="C2203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712800" y="1155700"/>
            <a:ext cx="4167799" cy="33531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171097" y="1392960"/>
            <a:ext cx="2709545" cy="1520190"/>
          </a:xfrm>
          <a:custGeom>
            <a:avLst/>
            <a:gdLst/>
            <a:ahLst/>
            <a:cxnLst/>
            <a:rect l="l" t="t" r="r" b="b"/>
            <a:pathLst>
              <a:path w="2709545" h="1520189">
                <a:moveTo>
                  <a:pt x="0" y="1519939"/>
                </a:moveTo>
                <a:lnTo>
                  <a:pt x="743" y="1471690"/>
                </a:lnTo>
                <a:lnTo>
                  <a:pt x="2958" y="1423816"/>
                </a:lnTo>
                <a:lnTo>
                  <a:pt x="6623" y="1376339"/>
                </a:lnTo>
                <a:lnTo>
                  <a:pt x="11717" y="1329281"/>
                </a:lnTo>
                <a:lnTo>
                  <a:pt x="18216" y="1282665"/>
                </a:lnTo>
                <a:lnTo>
                  <a:pt x="26099" y="1236513"/>
                </a:lnTo>
                <a:lnTo>
                  <a:pt x="35344" y="1190847"/>
                </a:lnTo>
                <a:lnTo>
                  <a:pt x="45929" y="1145690"/>
                </a:lnTo>
                <a:lnTo>
                  <a:pt x="57832" y="1101064"/>
                </a:lnTo>
                <a:lnTo>
                  <a:pt x="71030" y="1056990"/>
                </a:lnTo>
                <a:lnTo>
                  <a:pt x="85503" y="1013492"/>
                </a:lnTo>
                <a:lnTo>
                  <a:pt x="101227" y="970591"/>
                </a:lnTo>
                <a:lnTo>
                  <a:pt x="118181" y="928310"/>
                </a:lnTo>
                <a:lnTo>
                  <a:pt x="136342" y="886671"/>
                </a:lnTo>
                <a:lnTo>
                  <a:pt x="155690" y="845696"/>
                </a:lnTo>
                <a:lnTo>
                  <a:pt x="176201" y="805408"/>
                </a:lnTo>
                <a:lnTo>
                  <a:pt x="197854" y="765828"/>
                </a:lnTo>
                <a:lnTo>
                  <a:pt x="220626" y="726980"/>
                </a:lnTo>
                <a:lnTo>
                  <a:pt x="244496" y="688885"/>
                </a:lnTo>
                <a:lnTo>
                  <a:pt x="269442" y="651565"/>
                </a:lnTo>
                <a:lnTo>
                  <a:pt x="295441" y="615043"/>
                </a:lnTo>
                <a:lnTo>
                  <a:pt x="322472" y="579341"/>
                </a:lnTo>
                <a:lnTo>
                  <a:pt x="350513" y="544482"/>
                </a:lnTo>
                <a:lnTo>
                  <a:pt x="379541" y="510487"/>
                </a:lnTo>
                <a:lnTo>
                  <a:pt x="409534" y="477379"/>
                </a:lnTo>
                <a:lnTo>
                  <a:pt x="440472" y="445180"/>
                </a:lnTo>
                <a:lnTo>
                  <a:pt x="472330" y="413912"/>
                </a:lnTo>
                <a:lnTo>
                  <a:pt x="505088" y="383598"/>
                </a:lnTo>
                <a:lnTo>
                  <a:pt x="538724" y="354259"/>
                </a:lnTo>
                <a:lnTo>
                  <a:pt x="573214" y="325919"/>
                </a:lnTo>
                <a:lnTo>
                  <a:pt x="608539" y="298599"/>
                </a:lnTo>
                <a:lnTo>
                  <a:pt x="644674" y="272322"/>
                </a:lnTo>
                <a:lnTo>
                  <a:pt x="681599" y="247110"/>
                </a:lnTo>
                <a:lnTo>
                  <a:pt x="719292" y="222984"/>
                </a:lnTo>
                <a:lnTo>
                  <a:pt x="757729" y="199968"/>
                </a:lnTo>
                <a:lnTo>
                  <a:pt x="796890" y="178084"/>
                </a:lnTo>
                <a:lnTo>
                  <a:pt x="836752" y="157354"/>
                </a:lnTo>
                <a:lnTo>
                  <a:pt x="877294" y="137800"/>
                </a:lnTo>
                <a:lnTo>
                  <a:pt x="918493" y="119444"/>
                </a:lnTo>
                <a:lnTo>
                  <a:pt x="960327" y="102309"/>
                </a:lnTo>
                <a:lnTo>
                  <a:pt x="1002774" y="86417"/>
                </a:lnTo>
                <a:lnTo>
                  <a:pt x="1045812" y="71789"/>
                </a:lnTo>
                <a:lnTo>
                  <a:pt x="1089419" y="58450"/>
                </a:lnTo>
                <a:lnTo>
                  <a:pt x="1133574" y="46420"/>
                </a:lnTo>
                <a:lnTo>
                  <a:pt x="1178254" y="35722"/>
                </a:lnTo>
                <a:lnTo>
                  <a:pt x="1223437" y="26378"/>
                </a:lnTo>
                <a:lnTo>
                  <a:pt x="1269100" y="18411"/>
                </a:lnTo>
                <a:lnTo>
                  <a:pt x="1315223" y="11842"/>
                </a:lnTo>
                <a:lnTo>
                  <a:pt x="1361783" y="6694"/>
                </a:lnTo>
                <a:lnTo>
                  <a:pt x="1408758" y="2990"/>
                </a:lnTo>
                <a:lnTo>
                  <a:pt x="1456126" y="751"/>
                </a:lnTo>
                <a:lnTo>
                  <a:pt x="1503865" y="0"/>
                </a:lnTo>
                <a:lnTo>
                  <a:pt x="1551604" y="751"/>
                </a:lnTo>
                <a:lnTo>
                  <a:pt x="1598972" y="2990"/>
                </a:lnTo>
                <a:lnTo>
                  <a:pt x="1645947" y="6694"/>
                </a:lnTo>
                <a:lnTo>
                  <a:pt x="1692507" y="11842"/>
                </a:lnTo>
                <a:lnTo>
                  <a:pt x="1738630" y="18411"/>
                </a:lnTo>
                <a:lnTo>
                  <a:pt x="1784293" y="26378"/>
                </a:lnTo>
                <a:lnTo>
                  <a:pt x="1829476" y="35722"/>
                </a:lnTo>
                <a:lnTo>
                  <a:pt x="1874156" y="46420"/>
                </a:lnTo>
                <a:lnTo>
                  <a:pt x="1918310" y="58450"/>
                </a:lnTo>
                <a:lnTo>
                  <a:pt x="1961918" y="71789"/>
                </a:lnTo>
                <a:lnTo>
                  <a:pt x="2004956" y="86417"/>
                </a:lnTo>
                <a:lnTo>
                  <a:pt x="2047403" y="102309"/>
                </a:lnTo>
                <a:lnTo>
                  <a:pt x="2089237" y="119444"/>
                </a:lnTo>
                <a:lnTo>
                  <a:pt x="2130436" y="137800"/>
                </a:lnTo>
                <a:lnTo>
                  <a:pt x="2170977" y="157354"/>
                </a:lnTo>
                <a:lnTo>
                  <a:pt x="2210840" y="178084"/>
                </a:lnTo>
                <a:lnTo>
                  <a:pt x="2250001" y="199968"/>
                </a:lnTo>
                <a:lnTo>
                  <a:pt x="2288438" y="222984"/>
                </a:lnTo>
                <a:lnTo>
                  <a:pt x="2326131" y="247110"/>
                </a:lnTo>
                <a:lnTo>
                  <a:pt x="2363056" y="272322"/>
                </a:lnTo>
                <a:lnTo>
                  <a:pt x="2399191" y="298599"/>
                </a:lnTo>
                <a:lnTo>
                  <a:pt x="2434516" y="325919"/>
                </a:lnTo>
                <a:lnTo>
                  <a:pt x="2469006" y="354259"/>
                </a:lnTo>
                <a:lnTo>
                  <a:pt x="2502642" y="383598"/>
                </a:lnTo>
                <a:lnTo>
                  <a:pt x="2535400" y="413912"/>
                </a:lnTo>
                <a:lnTo>
                  <a:pt x="2567258" y="445180"/>
                </a:lnTo>
                <a:lnTo>
                  <a:pt x="2598196" y="477379"/>
                </a:lnTo>
                <a:lnTo>
                  <a:pt x="2628189" y="510487"/>
                </a:lnTo>
                <a:lnTo>
                  <a:pt x="2657217" y="544482"/>
                </a:lnTo>
                <a:lnTo>
                  <a:pt x="2685258" y="579341"/>
                </a:lnTo>
                <a:lnTo>
                  <a:pt x="2709502" y="611362"/>
                </a:lnTo>
              </a:path>
            </a:pathLst>
          </a:custGeom>
          <a:ln w="4044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171097" y="2912899"/>
            <a:ext cx="2709545" cy="1520190"/>
          </a:xfrm>
          <a:custGeom>
            <a:avLst/>
            <a:gdLst/>
            <a:ahLst/>
            <a:cxnLst/>
            <a:rect l="l" t="t" r="r" b="b"/>
            <a:pathLst>
              <a:path w="2709545" h="1520189">
                <a:moveTo>
                  <a:pt x="2709502" y="908577"/>
                </a:moveTo>
                <a:lnTo>
                  <a:pt x="2685258" y="940598"/>
                </a:lnTo>
                <a:lnTo>
                  <a:pt x="2657217" y="975457"/>
                </a:lnTo>
                <a:lnTo>
                  <a:pt x="2628189" y="1009452"/>
                </a:lnTo>
                <a:lnTo>
                  <a:pt x="2598196" y="1042560"/>
                </a:lnTo>
                <a:lnTo>
                  <a:pt x="2567258" y="1074759"/>
                </a:lnTo>
                <a:lnTo>
                  <a:pt x="2535400" y="1106027"/>
                </a:lnTo>
                <a:lnTo>
                  <a:pt x="2502642" y="1136341"/>
                </a:lnTo>
                <a:lnTo>
                  <a:pt x="2469006" y="1165680"/>
                </a:lnTo>
                <a:lnTo>
                  <a:pt x="2434516" y="1194020"/>
                </a:lnTo>
                <a:lnTo>
                  <a:pt x="2399191" y="1221340"/>
                </a:lnTo>
                <a:lnTo>
                  <a:pt x="2363056" y="1247617"/>
                </a:lnTo>
                <a:lnTo>
                  <a:pt x="2326131" y="1272829"/>
                </a:lnTo>
                <a:lnTo>
                  <a:pt x="2288438" y="1296955"/>
                </a:lnTo>
                <a:lnTo>
                  <a:pt x="2250001" y="1319971"/>
                </a:lnTo>
                <a:lnTo>
                  <a:pt x="2210840" y="1341855"/>
                </a:lnTo>
                <a:lnTo>
                  <a:pt x="2170977" y="1362585"/>
                </a:lnTo>
                <a:lnTo>
                  <a:pt x="2130436" y="1382139"/>
                </a:lnTo>
                <a:lnTo>
                  <a:pt x="2089237" y="1400495"/>
                </a:lnTo>
                <a:lnTo>
                  <a:pt x="2047403" y="1417630"/>
                </a:lnTo>
                <a:lnTo>
                  <a:pt x="2004956" y="1433523"/>
                </a:lnTo>
                <a:lnTo>
                  <a:pt x="1961918" y="1448150"/>
                </a:lnTo>
                <a:lnTo>
                  <a:pt x="1918310" y="1461489"/>
                </a:lnTo>
                <a:lnTo>
                  <a:pt x="1874156" y="1473519"/>
                </a:lnTo>
                <a:lnTo>
                  <a:pt x="1829476" y="1484217"/>
                </a:lnTo>
                <a:lnTo>
                  <a:pt x="1784293" y="1493561"/>
                </a:lnTo>
                <a:lnTo>
                  <a:pt x="1738630" y="1501529"/>
                </a:lnTo>
                <a:lnTo>
                  <a:pt x="1692507" y="1508097"/>
                </a:lnTo>
                <a:lnTo>
                  <a:pt x="1645947" y="1513245"/>
                </a:lnTo>
                <a:lnTo>
                  <a:pt x="1598972" y="1516949"/>
                </a:lnTo>
                <a:lnTo>
                  <a:pt x="1551604" y="1519188"/>
                </a:lnTo>
                <a:lnTo>
                  <a:pt x="1503865" y="1519940"/>
                </a:lnTo>
                <a:lnTo>
                  <a:pt x="1456126" y="1519188"/>
                </a:lnTo>
                <a:lnTo>
                  <a:pt x="1408758" y="1516949"/>
                </a:lnTo>
                <a:lnTo>
                  <a:pt x="1361783" y="1513245"/>
                </a:lnTo>
                <a:lnTo>
                  <a:pt x="1315223" y="1508097"/>
                </a:lnTo>
                <a:lnTo>
                  <a:pt x="1269100" y="1501529"/>
                </a:lnTo>
                <a:lnTo>
                  <a:pt x="1223437" y="1493561"/>
                </a:lnTo>
                <a:lnTo>
                  <a:pt x="1178254" y="1484217"/>
                </a:lnTo>
                <a:lnTo>
                  <a:pt x="1133574" y="1473519"/>
                </a:lnTo>
                <a:lnTo>
                  <a:pt x="1089419" y="1461489"/>
                </a:lnTo>
                <a:lnTo>
                  <a:pt x="1045812" y="1448150"/>
                </a:lnTo>
                <a:lnTo>
                  <a:pt x="1002774" y="1433523"/>
                </a:lnTo>
                <a:lnTo>
                  <a:pt x="960327" y="1417630"/>
                </a:lnTo>
                <a:lnTo>
                  <a:pt x="918493" y="1400495"/>
                </a:lnTo>
                <a:lnTo>
                  <a:pt x="877294" y="1382139"/>
                </a:lnTo>
                <a:lnTo>
                  <a:pt x="836752" y="1362585"/>
                </a:lnTo>
                <a:lnTo>
                  <a:pt x="796890" y="1341855"/>
                </a:lnTo>
                <a:lnTo>
                  <a:pt x="757729" y="1319971"/>
                </a:lnTo>
                <a:lnTo>
                  <a:pt x="719292" y="1296955"/>
                </a:lnTo>
                <a:lnTo>
                  <a:pt x="681599" y="1272829"/>
                </a:lnTo>
                <a:lnTo>
                  <a:pt x="644674" y="1247617"/>
                </a:lnTo>
                <a:lnTo>
                  <a:pt x="608539" y="1221340"/>
                </a:lnTo>
                <a:lnTo>
                  <a:pt x="573214" y="1194020"/>
                </a:lnTo>
                <a:lnTo>
                  <a:pt x="538724" y="1165680"/>
                </a:lnTo>
                <a:lnTo>
                  <a:pt x="505088" y="1136341"/>
                </a:lnTo>
                <a:lnTo>
                  <a:pt x="472330" y="1106027"/>
                </a:lnTo>
                <a:lnTo>
                  <a:pt x="440472" y="1074759"/>
                </a:lnTo>
                <a:lnTo>
                  <a:pt x="409534" y="1042560"/>
                </a:lnTo>
                <a:lnTo>
                  <a:pt x="379541" y="1009452"/>
                </a:lnTo>
                <a:lnTo>
                  <a:pt x="350513" y="975457"/>
                </a:lnTo>
                <a:lnTo>
                  <a:pt x="322472" y="940598"/>
                </a:lnTo>
                <a:lnTo>
                  <a:pt x="295441" y="904896"/>
                </a:lnTo>
                <a:lnTo>
                  <a:pt x="269442" y="868374"/>
                </a:lnTo>
                <a:lnTo>
                  <a:pt x="244496" y="831054"/>
                </a:lnTo>
                <a:lnTo>
                  <a:pt x="220626" y="792959"/>
                </a:lnTo>
                <a:lnTo>
                  <a:pt x="197854" y="754111"/>
                </a:lnTo>
                <a:lnTo>
                  <a:pt x="176201" y="714531"/>
                </a:lnTo>
                <a:lnTo>
                  <a:pt x="155690" y="674243"/>
                </a:lnTo>
                <a:lnTo>
                  <a:pt x="136342" y="633268"/>
                </a:lnTo>
                <a:lnTo>
                  <a:pt x="118181" y="591629"/>
                </a:lnTo>
                <a:lnTo>
                  <a:pt x="101227" y="549348"/>
                </a:lnTo>
                <a:lnTo>
                  <a:pt x="85503" y="506447"/>
                </a:lnTo>
                <a:lnTo>
                  <a:pt x="71030" y="462949"/>
                </a:lnTo>
                <a:lnTo>
                  <a:pt x="57832" y="418875"/>
                </a:lnTo>
                <a:lnTo>
                  <a:pt x="45929" y="374248"/>
                </a:lnTo>
                <a:lnTo>
                  <a:pt x="35344" y="329091"/>
                </a:lnTo>
                <a:lnTo>
                  <a:pt x="26099" y="283425"/>
                </a:lnTo>
                <a:lnTo>
                  <a:pt x="18216" y="237273"/>
                </a:lnTo>
                <a:lnTo>
                  <a:pt x="11717" y="190658"/>
                </a:lnTo>
                <a:lnTo>
                  <a:pt x="6623" y="143600"/>
                </a:lnTo>
                <a:lnTo>
                  <a:pt x="2958" y="96123"/>
                </a:lnTo>
                <a:lnTo>
                  <a:pt x="743" y="48249"/>
                </a:lnTo>
                <a:lnTo>
                  <a:pt x="0" y="0"/>
                </a:lnTo>
              </a:path>
            </a:pathLst>
          </a:custGeom>
          <a:ln w="4044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349398" y="1236313"/>
            <a:ext cx="2260752" cy="22620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349398" y="1236313"/>
            <a:ext cx="2261235" cy="2262505"/>
          </a:xfrm>
          <a:custGeom>
            <a:avLst/>
            <a:gdLst/>
            <a:ahLst/>
            <a:cxnLst/>
            <a:rect l="l" t="t" r="r" b="b"/>
            <a:pathLst>
              <a:path w="2261234" h="2262504">
                <a:moveTo>
                  <a:pt x="0" y="1131033"/>
                </a:moveTo>
                <a:lnTo>
                  <a:pt x="991" y="1083223"/>
                </a:lnTo>
                <a:lnTo>
                  <a:pt x="3940" y="1035918"/>
                </a:lnTo>
                <a:lnTo>
                  <a:pt x="8807" y="989159"/>
                </a:lnTo>
                <a:lnTo>
                  <a:pt x="15552" y="942984"/>
                </a:lnTo>
                <a:lnTo>
                  <a:pt x="24137" y="897432"/>
                </a:lnTo>
                <a:lnTo>
                  <a:pt x="34522" y="852543"/>
                </a:lnTo>
                <a:lnTo>
                  <a:pt x="46668" y="808357"/>
                </a:lnTo>
                <a:lnTo>
                  <a:pt x="60536" y="764911"/>
                </a:lnTo>
                <a:lnTo>
                  <a:pt x="76087" y="722247"/>
                </a:lnTo>
                <a:lnTo>
                  <a:pt x="93280" y="680402"/>
                </a:lnTo>
                <a:lnTo>
                  <a:pt x="112078" y="639416"/>
                </a:lnTo>
                <a:lnTo>
                  <a:pt x="132441" y="599329"/>
                </a:lnTo>
                <a:lnTo>
                  <a:pt x="154329" y="560179"/>
                </a:lnTo>
                <a:lnTo>
                  <a:pt x="177703" y="522006"/>
                </a:lnTo>
                <a:lnTo>
                  <a:pt x="202525" y="484849"/>
                </a:lnTo>
                <a:lnTo>
                  <a:pt x="228755" y="448748"/>
                </a:lnTo>
                <a:lnTo>
                  <a:pt x="256353" y="413741"/>
                </a:lnTo>
                <a:lnTo>
                  <a:pt x="285281" y="379869"/>
                </a:lnTo>
                <a:lnTo>
                  <a:pt x="315498" y="347169"/>
                </a:lnTo>
                <a:lnTo>
                  <a:pt x="346967" y="315682"/>
                </a:lnTo>
                <a:lnTo>
                  <a:pt x="379648" y="285447"/>
                </a:lnTo>
                <a:lnTo>
                  <a:pt x="413501" y="256502"/>
                </a:lnTo>
                <a:lnTo>
                  <a:pt x="448487" y="228888"/>
                </a:lnTo>
                <a:lnTo>
                  <a:pt x="484567" y="202643"/>
                </a:lnTo>
                <a:lnTo>
                  <a:pt x="521702" y="177807"/>
                </a:lnTo>
                <a:lnTo>
                  <a:pt x="559853" y="154419"/>
                </a:lnTo>
                <a:lnTo>
                  <a:pt x="598980" y="132518"/>
                </a:lnTo>
                <a:lnTo>
                  <a:pt x="639044" y="112143"/>
                </a:lnTo>
                <a:lnTo>
                  <a:pt x="680006" y="93335"/>
                </a:lnTo>
                <a:lnTo>
                  <a:pt x="721827" y="76131"/>
                </a:lnTo>
                <a:lnTo>
                  <a:pt x="764466" y="60571"/>
                </a:lnTo>
                <a:lnTo>
                  <a:pt x="807887" y="46696"/>
                </a:lnTo>
                <a:lnTo>
                  <a:pt x="852047" y="34542"/>
                </a:lnTo>
                <a:lnTo>
                  <a:pt x="896910" y="24151"/>
                </a:lnTo>
                <a:lnTo>
                  <a:pt x="942435" y="15561"/>
                </a:lnTo>
                <a:lnTo>
                  <a:pt x="988584" y="8812"/>
                </a:lnTo>
                <a:lnTo>
                  <a:pt x="1035316" y="3942"/>
                </a:lnTo>
                <a:lnTo>
                  <a:pt x="1082593" y="992"/>
                </a:lnTo>
                <a:lnTo>
                  <a:pt x="1130376" y="0"/>
                </a:lnTo>
                <a:lnTo>
                  <a:pt x="1178158" y="992"/>
                </a:lnTo>
                <a:lnTo>
                  <a:pt x="1225435" y="3942"/>
                </a:lnTo>
                <a:lnTo>
                  <a:pt x="1272168" y="8812"/>
                </a:lnTo>
                <a:lnTo>
                  <a:pt x="1318316" y="15561"/>
                </a:lnTo>
                <a:lnTo>
                  <a:pt x="1363841" y="24151"/>
                </a:lnTo>
                <a:lnTo>
                  <a:pt x="1408704" y="34542"/>
                </a:lnTo>
                <a:lnTo>
                  <a:pt x="1452865" y="46696"/>
                </a:lnTo>
                <a:lnTo>
                  <a:pt x="1496285" y="60571"/>
                </a:lnTo>
                <a:lnTo>
                  <a:pt x="1538924" y="76131"/>
                </a:lnTo>
                <a:lnTo>
                  <a:pt x="1580745" y="93335"/>
                </a:lnTo>
                <a:lnTo>
                  <a:pt x="1621707" y="112143"/>
                </a:lnTo>
                <a:lnTo>
                  <a:pt x="1661771" y="132518"/>
                </a:lnTo>
                <a:lnTo>
                  <a:pt x="1700898" y="154419"/>
                </a:lnTo>
                <a:lnTo>
                  <a:pt x="1739048" y="177807"/>
                </a:lnTo>
                <a:lnTo>
                  <a:pt x="1776183" y="202643"/>
                </a:lnTo>
                <a:lnTo>
                  <a:pt x="1812264" y="228888"/>
                </a:lnTo>
                <a:lnTo>
                  <a:pt x="1847250" y="256502"/>
                </a:lnTo>
                <a:lnTo>
                  <a:pt x="1881103" y="285447"/>
                </a:lnTo>
                <a:lnTo>
                  <a:pt x="1913783" y="315682"/>
                </a:lnTo>
                <a:lnTo>
                  <a:pt x="1945252" y="347169"/>
                </a:lnTo>
                <a:lnTo>
                  <a:pt x="1975470" y="379869"/>
                </a:lnTo>
                <a:lnTo>
                  <a:pt x="2004398" y="413741"/>
                </a:lnTo>
                <a:lnTo>
                  <a:pt x="2031996" y="448748"/>
                </a:lnTo>
                <a:lnTo>
                  <a:pt x="2058225" y="484849"/>
                </a:lnTo>
                <a:lnTo>
                  <a:pt x="2083047" y="522006"/>
                </a:lnTo>
                <a:lnTo>
                  <a:pt x="2106422" y="560179"/>
                </a:lnTo>
                <a:lnTo>
                  <a:pt x="2128310" y="599329"/>
                </a:lnTo>
                <a:lnTo>
                  <a:pt x="2148672" y="639416"/>
                </a:lnTo>
                <a:lnTo>
                  <a:pt x="2167470" y="680402"/>
                </a:lnTo>
                <a:lnTo>
                  <a:pt x="2184664" y="722247"/>
                </a:lnTo>
                <a:lnTo>
                  <a:pt x="2200214" y="764911"/>
                </a:lnTo>
                <a:lnTo>
                  <a:pt x="2214082" y="808357"/>
                </a:lnTo>
                <a:lnTo>
                  <a:pt x="2226228" y="852543"/>
                </a:lnTo>
                <a:lnTo>
                  <a:pt x="2236613" y="897432"/>
                </a:lnTo>
                <a:lnTo>
                  <a:pt x="2245198" y="942984"/>
                </a:lnTo>
                <a:lnTo>
                  <a:pt x="2251944" y="989159"/>
                </a:lnTo>
                <a:lnTo>
                  <a:pt x="2256811" y="1035918"/>
                </a:lnTo>
                <a:lnTo>
                  <a:pt x="2259759" y="1083223"/>
                </a:lnTo>
                <a:lnTo>
                  <a:pt x="2260751" y="1131033"/>
                </a:lnTo>
                <a:lnTo>
                  <a:pt x="2259759" y="1178844"/>
                </a:lnTo>
                <a:lnTo>
                  <a:pt x="2256811" y="1226148"/>
                </a:lnTo>
                <a:lnTo>
                  <a:pt x="2251944" y="1272908"/>
                </a:lnTo>
                <a:lnTo>
                  <a:pt x="2245198" y="1319083"/>
                </a:lnTo>
                <a:lnTo>
                  <a:pt x="2236613" y="1364634"/>
                </a:lnTo>
                <a:lnTo>
                  <a:pt x="2226228" y="1409523"/>
                </a:lnTo>
                <a:lnTo>
                  <a:pt x="2214082" y="1453710"/>
                </a:lnTo>
                <a:lnTo>
                  <a:pt x="2200214" y="1497155"/>
                </a:lnTo>
                <a:lnTo>
                  <a:pt x="2184664" y="1539820"/>
                </a:lnTo>
                <a:lnTo>
                  <a:pt x="2167470" y="1581665"/>
                </a:lnTo>
                <a:lnTo>
                  <a:pt x="2148672" y="1622650"/>
                </a:lnTo>
                <a:lnTo>
                  <a:pt x="2128310" y="1662738"/>
                </a:lnTo>
                <a:lnTo>
                  <a:pt x="2106422" y="1701887"/>
                </a:lnTo>
                <a:lnTo>
                  <a:pt x="2083047" y="1740060"/>
                </a:lnTo>
                <a:lnTo>
                  <a:pt x="2058225" y="1777217"/>
                </a:lnTo>
                <a:lnTo>
                  <a:pt x="2031996" y="1813318"/>
                </a:lnTo>
                <a:lnTo>
                  <a:pt x="2004398" y="1848325"/>
                </a:lnTo>
                <a:lnTo>
                  <a:pt x="1975470" y="1882197"/>
                </a:lnTo>
                <a:lnTo>
                  <a:pt x="1945252" y="1914897"/>
                </a:lnTo>
                <a:lnTo>
                  <a:pt x="1913783" y="1946384"/>
                </a:lnTo>
                <a:lnTo>
                  <a:pt x="1881103" y="1976619"/>
                </a:lnTo>
                <a:lnTo>
                  <a:pt x="1847250" y="2005564"/>
                </a:lnTo>
                <a:lnTo>
                  <a:pt x="1812264" y="2033178"/>
                </a:lnTo>
                <a:lnTo>
                  <a:pt x="1776183" y="2059423"/>
                </a:lnTo>
                <a:lnTo>
                  <a:pt x="1739048" y="2084259"/>
                </a:lnTo>
                <a:lnTo>
                  <a:pt x="1700898" y="2107647"/>
                </a:lnTo>
                <a:lnTo>
                  <a:pt x="1661771" y="2129548"/>
                </a:lnTo>
                <a:lnTo>
                  <a:pt x="1621707" y="2149923"/>
                </a:lnTo>
                <a:lnTo>
                  <a:pt x="1580745" y="2168731"/>
                </a:lnTo>
                <a:lnTo>
                  <a:pt x="1538924" y="2185935"/>
                </a:lnTo>
                <a:lnTo>
                  <a:pt x="1496285" y="2201494"/>
                </a:lnTo>
                <a:lnTo>
                  <a:pt x="1452865" y="2215370"/>
                </a:lnTo>
                <a:lnTo>
                  <a:pt x="1408704" y="2227524"/>
                </a:lnTo>
                <a:lnTo>
                  <a:pt x="1363841" y="2237915"/>
                </a:lnTo>
                <a:lnTo>
                  <a:pt x="1318316" y="2246505"/>
                </a:lnTo>
                <a:lnTo>
                  <a:pt x="1272168" y="2253254"/>
                </a:lnTo>
                <a:lnTo>
                  <a:pt x="1225435" y="2258124"/>
                </a:lnTo>
                <a:lnTo>
                  <a:pt x="1178158" y="2261074"/>
                </a:lnTo>
                <a:lnTo>
                  <a:pt x="1130376" y="2262066"/>
                </a:lnTo>
                <a:lnTo>
                  <a:pt x="1082593" y="2261074"/>
                </a:lnTo>
                <a:lnTo>
                  <a:pt x="1035316" y="2258124"/>
                </a:lnTo>
                <a:lnTo>
                  <a:pt x="988584" y="2253254"/>
                </a:lnTo>
                <a:lnTo>
                  <a:pt x="942435" y="2246505"/>
                </a:lnTo>
                <a:lnTo>
                  <a:pt x="896910" y="2237915"/>
                </a:lnTo>
                <a:lnTo>
                  <a:pt x="852047" y="2227524"/>
                </a:lnTo>
                <a:lnTo>
                  <a:pt x="807887" y="2215370"/>
                </a:lnTo>
                <a:lnTo>
                  <a:pt x="764466" y="2201494"/>
                </a:lnTo>
                <a:lnTo>
                  <a:pt x="721827" y="2185935"/>
                </a:lnTo>
                <a:lnTo>
                  <a:pt x="680006" y="2168731"/>
                </a:lnTo>
                <a:lnTo>
                  <a:pt x="639044" y="2149923"/>
                </a:lnTo>
                <a:lnTo>
                  <a:pt x="598980" y="2129548"/>
                </a:lnTo>
                <a:lnTo>
                  <a:pt x="559853" y="2107647"/>
                </a:lnTo>
                <a:lnTo>
                  <a:pt x="521702" y="2084259"/>
                </a:lnTo>
                <a:lnTo>
                  <a:pt x="484567" y="2059423"/>
                </a:lnTo>
                <a:lnTo>
                  <a:pt x="448487" y="2033178"/>
                </a:lnTo>
                <a:lnTo>
                  <a:pt x="413501" y="2005564"/>
                </a:lnTo>
                <a:lnTo>
                  <a:pt x="379648" y="1976619"/>
                </a:lnTo>
                <a:lnTo>
                  <a:pt x="346967" y="1946384"/>
                </a:lnTo>
                <a:lnTo>
                  <a:pt x="315498" y="1914897"/>
                </a:lnTo>
                <a:lnTo>
                  <a:pt x="285281" y="1882197"/>
                </a:lnTo>
                <a:lnTo>
                  <a:pt x="256353" y="1848325"/>
                </a:lnTo>
                <a:lnTo>
                  <a:pt x="228755" y="1813318"/>
                </a:lnTo>
                <a:lnTo>
                  <a:pt x="202525" y="1777217"/>
                </a:lnTo>
                <a:lnTo>
                  <a:pt x="177703" y="1740060"/>
                </a:lnTo>
                <a:lnTo>
                  <a:pt x="154329" y="1701887"/>
                </a:lnTo>
                <a:lnTo>
                  <a:pt x="132441" y="1662738"/>
                </a:lnTo>
                <a:lnTo>
                  <a:pt x="112078" y="1622650"/>
                </a:lnTo>
                <a:lnTo>
                  <a:pt x="93280" y="1581665"/>
                </a:lnTo>
                <a:lnTo>
                  <a:pt x="76087" y="1539820"/>
                </a:lnTo>
                <a:lnTo>
                  <a:pt x="60536" y="1497155"/>
                </a:lnTo>
                <a:lnTo>
                  <a:pt x="46668" y="1453710"/>
                </a:lnTo>
                <a:lnTo>
                  <a:pt x="34522" y="1409523"/>
                </a:lnTo>
                <a:lnTo>
                  <a:pt x="24137" y="1364634"/>
                </a:lnTo>
                <a:lnTo>
                  <a:pt x="15552" y="1319083"/>
                </a:lnTo>
                <a:lnTo>
                  <a:pt x="8807" y="1272908"/>
                </a:lnTo>
                <a:lnTo>
                  <a:pt x="3940" y="1226148"/>
                </a:lnTo>
                <a:lnTo>
                  <a:pt x="991" y="1178844"/>
                </a:lnTo>
                <a:lnTo>
                  <a:pt x="0" y="1131033"/>
                </a:lnTo>
                <a:close/>
              </a:path>
            </a:pathLst>
          </a:custGeom>
          <a:ln w="4044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66735" y="6008115"/>
            <a:ext cx="2051303" cy="4632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75934" y="2328683"/>
            <a:ext cx="8309609" cy="0"/>
          </a:xfrm>
          <a:custGeom>
            <a:avLst/>
            <a:gdLst/>
            <a:ahLst/>
            <a:cxnLst/>
            <a:rect l="l" t="t" r="r" b="b"/>
            <a:pathLst>
              <a:path w="8309609" h="0">
                <a:moveTo>
                  <a:pt x="0" y="0"/>
                </a:moveTo>
                <a:lnTo>
                  <a:pt x="8309022" y="0"/>
                </a:lnTo>
              </a:path>
            </a:pathLst>
          </a:custGeom>
          <a:ln w="15169">
            <a:solidFill>
              <a:srgbClr val="008DA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49472" y="1686052"/>
            <a:ext cx="8323580" cy="38481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10">
                <a:solidFill>
                  <a:srgbClr val="203864"/>
                </a:solidFill>
              </a:rPr>
              <a:t>CERTIFIED </a:t>
            </a:r>
            <a:r>
              <a:rPr dirty="0" sz="2400" spc="-5">
                <a:solidFill>
                  <a:srgbClr val="203864"/>
                </a:solidFill>
              </a:rPr>
              <a:t>LEASE </a:t>
            </a:r>
            <a:r>
              <a:rPr dirty="0" sz="2400">
                <a:solidFill>
                  <a:srgbClr val="203864"/>
                </a:solidFill>
              </a:rPr>
              <a:t>&amp; </a:t>
            </a:r>
            <a:r>
              <a:rPr dirty="0" sz="2400" spc="-10">
                <a:solidFill>
                  <a:srgbClr val="203864"/>
                </a:solidFill>
              </a:rPr>
              <a:t>FINANCE PROFESSIONAL</a:t>
            </a:r>
            <a:r>
              <a:rPr dirty="0" sz="2400" spc="5">
                <a:solidFill>
                  <a:srgbClr val="203864"/>
                </a:solidFill>
              </a:rPr>
              <a:t> </a:t>
            </a:r>
            <a:r>
              <a:rPr dirty="0" sz="2400" spc="-10">
                <a:solidFill>
                  <a:srgbClr val="203864"/>
                </a:solidFill>
              </a:rPr>
              <a:t>DESIGNATION</a:t>
            </a:r>
            <a:endParaRPr sz="2400"/>
          </a:p>
        </p:txBody>
      </p:sp>
      <p:sp>
        <p:nvSpPr>
          <p:cNvPr id="5" name="object 5"/>
          <p:cNvSpPr txBox="1"/>
          <p:nvPr/>
        </p:nvSpPr>
        <p:spPr>
          <a:xfrm>
            <a:off x="694954" y="2550160"/>
            <a:ext cx="8575675" cy="24765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500">
                <a:solidFill>
                  <a:srgbClr val="008DA8"/>
                </a:solidFill>
                <a:latin typeface="Century Gothic"/>
                <a:cs typeface="Century Gothic"/>
              </a:rPr>
              <a:t>The Certified Lease </a:t>
            </a:r>
            <a:r>
              <a:rPr dirty="0" sz="1500" spc="-5">
                <a:solidFill>
                  <a:srgbClr val="008DA8"/>
                </a:solidFill>
                <a:latin typeface="Century Gothic"/>
                <a:cs typeface="Century Gothic"/>
              </a:rPr>
              <a:t>&amp; </a:t>
            </a:r>
            <a:r>
              <a:rPr dirty="0" sz="1500">
                <a:solidFill>
                  <a:srgbClr val="008DA8"/>
                </a:solidFill>
                <a:latin typeface="Century Gothic"/>
                <a:cs typeface="Century Gothic"/>
              </a:rPr>
              <a:t>Finance Professional Foundation governs the testing, certification, </a:t>
            </a:r>
            <a:r>
              <a:rPr dirty="0" sz="1500" spc="5">
                <a:solidFill>
                  <a:srgbClr val="008DA8"/>
                </a:solidFill>
                <a:latin typeface="Century Gothic"/>
                <a:cs typeface="Century Gothic"/>
              </a:rPr>
              <a:t>and  </a:t>
            </a:r>
            <a:r>
              <a:rPr dirty="0" sz="1500">
                <a:solidFill>
                  <a:srgbClr val="008DA8"/>
                </a:solidFill>
                <a:latin typeface="Century Gothic"/>
                <a:cs typeface="Century Gothic"/>
              </a:rPr>
              <a:t>recertification of </a:t>
            </a:r>
            <a:r>
              <a:rPr dirty="0" sz="1500" spc="5">
                <a:solidFill>
                  <a:srgbClr val="008DA8"/>
                </a:solidFill>
                <a:latin typeface="Century Gothic"/>
                <a:cs typeface="Century Gothic"/>
              </a:rPr>
              <a:t>commercial equipment </a:t>
            </a:r>
            <a:r>
              <a:rPr dirty="0" sz="1500">
                <a:solidFill>
                  <a:srgbClr val="008DA8"/>
                </a:solidFill>
                <a:latin typeface="Century Gothic"/>
                <a:cs typeface="Century Gothic"/>
              </a:rPr>
              <a:t>finance professionals with the CLFP</a:t>
            </a:r>
            <a:r>
              <a:rPr dirty="0" sz="1500" spc="175">
                <a:solidFill>
                  <a:srgbClr val="008DA8"/>
                </a:solidFill>
                <a:latin typeface="Century Gothic"/>
                <a:cs typeface="Century Gothic"/>
              </a:rPr>
              <a:t> </a:t>
            </a:r>
            <a:r>
              <a:rPr dirty="0" sz="1500">
                <a:solidFill>
                  <a:srgbClr val="008DA8"/>
                </a:solidFill>
                <a:latin typeface="Century Gothic"/>
                <a:cs typeface="Century Gothic"/>
              </a:rPr>
              <a:t>designation.</a:t>
            </a:r>
            <a:endParaRPr sz="1500">
              <a:latin typeface="Century Gothic"/>
              <a:cs typeface="Century Gothic"/>
            </a:endParaRPr>
          </a:p>
          <a:p>
            <a:pPr marL="53340" marR="7065009">
              <a:lnSpc>
                <a:spcPct val="149600"/>
              </a:lnSpc>
              <a:spcBef>
                <a:spcPts val="1490"/>
              </a:spcBef>
            </a:pPr>
            <a:r>
              <a:rPr dirty="0" sz="1600" spc="-10">
                <a:solidFill>
                  <a:srgbClr val="203C7C"/>
                </a:solidFill>
                <a:latin typeface="Century Gothic"/>
                <a:cs typeface="Century Gothic"/>
              </a:rPr>
              <a:t>Pro</a:t>
            </a:r>
            <a:r>
              <a:rPr dirty="0" sz="1600" spc="-15">
                <a:solidFill>
                  <a:srgbClr val="203C7C"/>
                </a:solidFill>
                <a:latin typeface="Century Gothic"/>
                <a:cs typeface="Century Gothic"/>
              </a:rPr>
              <a:t>fe</a:t>
            </a:r>
            <a:r>
              <a:rPr dirty="0" sz="1600" spc="-10">
                <a:solidFill>
                  <a:srgbClr val="203C7C"/>
                </a:solidFill>
                <a:latin typeface="Century Gothic"/>
                <a:cs typeface="Century Gothic"/>
              </a:rPr>
              <a:t>ssion</a:t>
            </a:r>
            <a:r>
              <a:rPr dirty="0" sz="1600" spc="-15">
                <a:solidFill>
                  <a:srgbClr val="203C7C"/>
                </a:solidFill>
                <a:latin typeface="Century Gothic"/>
                <a:cs typeface="Century Gothic"/>
              </a:rPr>
              <a:t>a</a:t>
            </a:r>
            <a:r>
              <a:rPr dirty="0" sz="1600" spc="-10">
                <a:solidFill>
                  <a:srgbClr val="203C7C"/>
                </a:solidFill>
                <a:latin typeface="Century Gothic"/>
                <a:cs typeface="Century Gothic"/>
              </a:rPr>
              <a:t>lis</a:t>
            </a:r>
            <a:r>
              <a:rPr dirty="0" sz="1600" spc="-5">
                <a:solidFill>
                  <a:srgbClr val="203C7C"/>
                </a:solidFill>
                <a:latin typeface="Century Gothic"/>
                <a:cs typeface="Century Gothic"/>
              </a:rPr>
              <a:t>m  </a:t>
            </a:r>
            <a:r>
              <a:rPr dirty="0" sz="1600" spc="-5">
                <a:solidFill>
                  <a:srgbClr val="203C7C"/>
                </a:solidFill>
                <a:latin typeface="Century Gothic"/>
                <a:cs typeface="Century Gothic"/>
              </a:rPr>
              <a:t>Ethics  Recognition  </a:t>
            </a:r>
            <a:r>
              <a:rPr dirty="0" sz="1600" spc="-10">
                <a:solidFill>
                  <a:srgbClr val="203C7C"/>
                </a:solidFill>
                <a:latin typeface="Century Gothic"/>
                <a:cs typeface="Century Gothic"/>
              </a:rPr>
              <a:t>Knowledge</a:t>
            </a:r>
            <a:endParaRPr sz="1600">
              <a:latin typeface="Century Gothic"/>
              <a:cs typeface="Century Gothic"/>
            </a:endParaRPr>
          </a:p>
          <a:p>
            <a:pPr marL="53340">
              <a:lnSpc>
                <a:spcPct val="100000"/>
              </a:lnSpc>
              <a:spcBef>
                <a:spcPts val="860"/>
              </a:spcBef>
            </a:pPr>
            <a:r>
              <a:rPr dirty="0" sz="1600" spc="-10">
                <a:solidFill>
                  <a:srgbClr val="203C7C"/>
                </a:solidFill>
                <a:latin typeface="Century Gothic"/>
                <a:cs typeface="Century Gothic"/>
              </a:rPr>
              <a:t>Career</a:t>
            </a:r>
            <a:r>
              <a:rPr dirty="0" sz="1600" spc="-70">
                <a:solidFill>
                  <a:srgbClr val="203C7C"/>
                </a:solidFill>
                <a:latin typeface="Century Gothic"/>
                <a:cs typeface="Century Gothic"/>
              </a:rPr>
              <a:t> </a:t>
            </a:r>
            <a:r>
              <a:rPr dirty="0" sz="1600" spc="-10">
                <a:solidFill>
                  <a:srgbClr val="203C7C"/>
                </a:solidFill>
                <a:latin typeface="Century Gothic"/>
                <a:cs typeface="Century Gothic"/>
              </a:rPr>
              <a:t>Opportunities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6005" y="5783580"/>
            <a:ext cx="3800475" cy="2609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0">
                <a:solidFill>
                  <a:srgbClr val="203C7C"/>
                </a:solidFill>
                <a:latin typeface="Century Gothic"/>
                <a:cs typeface="Century Gothic"/>
              </a:rPr>
              <a:t>Learn More:</a:t>
            </a:r>
            <a:r>
              <a:rPr dirty="0" sz="1600">
                <a:solidFill>
                  <a:srgbClr val="203C7C"/>
                </a:solidFill>
                <a:latin typeface="Century Gothic"/>
                <a:cs typeface="Century Gothic"/>
              </a:rPr>
              <a:t> </a:t>
            </a:r>
            <a:r>
              <a:rPr dirty="0" sz="1600" spc="-10" u="heavy">
                <a:solidFill>
                  <a:srgbClr val="203C7C"/>
                </a:solidFill>
                <a:latin typeface="Century Gothic"/>
                <a:cs typeface="Century Gothic"/>
              </a:rPr>
              <a:t>https://clfpfoundation.org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32373" y="3215519"/>
            <a:ext cx="2096442" cy="20808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687" y="1133855"/>
            <a:ext cx="6400800" cy="54985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669279" y="1133855"/>
            <a:ext cx="560831" cy="5364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498080" y="1133855"/>
            <a:ext cx="2389631" cy="54985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28032" y="5693664"/>
            <a:ext cx="451103" cy="5730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334511" y="1159763"/>
            <a:ext cx="2353310" cy="0"/>
          </a:xfrm>
          <a:custGeom>
            <a:avLst/>
            <a:gdLst/>
            <a:ahLst/>
            <a:cxnLst/>
            <a:rect l="l" t="t" r="r" b="b"/>
            <a:pathLst>
              <a:path w="2353310" h="0">
                <a:moveTo>
                  <a:pt x="0" y="0"/>
                </a:moveTo>
                <a:lnTo>
                  <a:pt x="2353055" y="0"/>
                </a:lnTo>
              </a:path>
            </a:pathLst>
          </a:custGeom>
          <a:ln w="9144">
            <a:solidFill>
              <a:srgbClr val="A8C34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334511" y="1644395"/>
            <a:ext cx="2353310" cy="0"/>
          </a:xfrm>
          <a:custGeom>
            <a:avLst/>
            <a:gdLst/>
            <a:ahLst/>
            <a:cxnLst/>
            <a:rect l="l" t="t" r="r" b="b"/>
            <a:pathLst>
              <a:path w="2353310" h="0">
                <a:moveTo>
                  <a:pt x="0" y="0"/>
                </a:moveTo>
                <a:lnTo>
                  <a:pt x="2353055" y="0"/>
                </a:lnTo>
              </a:path>
            </a:pathLst>
          </a:custGeom>
          <a:ln w="9144">
            <a:solidFill>
              <a:srgbClr val="AFCC4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211823" y="1159763"/>
            <a:ext cx="1304925" cy="0"/>
          </a:xfrm>
          <a:custGeom>
            <a:avLst/>
            <a:gdLst/>
            <a:ahLst/>
            <a:cxnLst/>
            <a:rect l="l" t="t" r="r" b="b"/>
            <a:pathLst>
              <a:path w="1304925" h="0">
                <a:moveTo>
                  <a:pt x="0" y="0"/>
                </a:moveTo>
                <a:lnTo>
                  <a:pt x="1304544" y="0"/>
                </a:lnTo>
              </a:path>
            </a:pathLst>
          </a:custGeom>
          <a:ln w="9144">
            <a:solidFill>
              <a:srgbClr val="48AFC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334511" y="5111496"/>
            <a:ext cx="4182110" cy="0"/>
          </a:xfrm>
          <a:custGeom>
            <a:avLst/>
            <a:gdLst/>
            <a:ahLst/>
            <a:cxnLst/>
            <a:rect l="l" t="t" r="r" b="b"/>
            <a:pathLst>
              <a:path w="4182109" h="0">
                <a:moveTo>
                  <a:pt x="0" y="0"/>
                </a:moveTo>
                <a:lnTo>
                  <a:pt x="4181856" y="0"/>
                </a:lnTo>
              </a:path>
            </a:pathLst>
          </a:custGeom>
          <a:ln w="6096">
            <a:solidFill>
              <a:srgbClr val="9CBC8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334511" y="5307329"/>
            <a:ext cx="4182110" cy="0"/>
          </a:xfrm>
          <a:custGeom>
            <a:avLst/>
            <a:gdLst/>
            <a:ahLst/>
            <a:cxnLst/>
            <a:rect l="l" t="t" r="r" b="b"/>
            <a:pathLst>
              <a:path w="4182109" h="0">
                <a:moveTo>
                  <a:pt x="0" y="0"/>
                </a:moveTo>
                <a:lnTo>
                  <a:pt x="4181856" y="0"/>
                </a:lnTo>
              </a:path>
            </a:pathLst>
          </a:custGeom>
          <a:ln w="7620">
            <a:solidFill>
              <a:srgbClr val="83BCA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49808" y="6547104"/>
            <a:ext cx="8863965" cy="0"/>
          </a:xfrm>
          <a:custGeom>
            <a:avLst/>
            <a:gdLst/>
            <a:ahLst/>
            <a:cxnLst/>
            <a:rect l="l" t="t" r="r" b="b"/>
            <a:pathLst>
              <a:path w="8863965" h="0">
                <a:moveTo>
                  <a:pt x="0" y="0"/>
                </a:moveTo>
                <a:lnTo>
                  <a:pt x="8863584" y="0"/>
                </a:lnTo>
              </a:path>
            </a:pathLst>
          </a:custGeom>
          <a:ln w="73152">
            <a:solidFill>
              <a:srgbClr val="4467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852550" y="5461507"/>
            <a:ext cx="3581400" cy="675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300" spc="-5">
                <a:solidFill>
                  <a:srgbClr val="4D607E"/>
                </a:solidFill>
                <a:latin typeface="Arial"/>
                <a:cs typeface="Arial"/>
              </a:rPr>
              <a:t>:: </a:t>
            </a:r>
            <a:r>
              <a:rPr dirty="0" sz="4300" spc="254">
                <a:solidFill>
                  <a:srgbClr val="344464"/>
                </a:solidFill>
                <a:latin typeface="Arial"/>
                <a:cs typeface="Arial"/>
              </a:rPr>
              <a:t>LF</a:t>
            </a:r>
            <a:r>
              <a:rPr dirty="0" sz="4300" spc="254" u="sng">
                <a:solidFill>
                  <a:srgbClr val="344464"/>
                </a:solidFill>
                <a:latin typeface="Arial"/>
                <a:cs typeface="Arial"/>
              </a:rPr>
              <a:t>A</a:t>
            </a:r>
            <a:r>
              <a:rPr dirty="0" sz="4300" spc="-570" u="sng">
                <a:solidFill>
                  <a:srgbClr val="344464"/>
                </a:solidFill>
                <a:latin typeface="Arial"/>
                <a:cs typeface="Arial"/>
              </a:rPr>
              <a:t> </a:t>
            </a:r>
            <a:r>
              <a:rPr dirty="0" sz="4300" spc="-75" u="sng">
                <a:solidFill>
                  <a:srgbClr val="4D607E"/>
                </a:solidFill>
                <a:latin typeface="Arial"/>
                <a:cs typeface="Arial"/>
              </a:rPr>
              <a:t>:</a:t>
            </a:r>
            <a:r>
              <a:rPr dirty="0" sz="4300" spc="-75">
                <a:solidFill>
                  <a:srgbClr val="4D607E"/>
                </a:solidFill>
                <a:latin typeface="Arial"/>
                <a:cs typeface="Arial"/>
              </a:rPr>
              <a:t>:</a:t>
            </a:r>
            <a:r>
              <a:rPr dirty="0" sz="4300" spc="-75">
                <a:solidFill>
                  <a:srgbClr val="344464"/>
                </a:solidFill>
                <a:latin typeface="Arial"/>
                <a:cs typeface="Arial"/>
              </a:rPr>
              <a:t>GUITY</a:t>
            </a:r>
            <a:endParaRPr sz="43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533718" y="5274817"/>
            <a:ext cx="2538730" cy="6978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450" spc="-170">
                <a:solidFill>
                  <a:srgbClr val="3B3838"/>
                </a:solidFill>
                <a:latin typeface="Arial"/>
                <a:cs typeface="Arial"/>
              </a:rPr>
              <a:t>W</a:t>
            </a:r>
            <a:r>
              <a:rPr dirty="0" sz="4450" spc="-170">
                <a:solidFill>
                  <a:srgbClr val="BA9556"/>
                </a:solidFill>
                <a:latin typeface="Arial"/>
                <a:cs typeface="Arial"/>
              </a:rPr>
              <a:t>e </a:t>
            </a:r>
            <a:r>
              <a:rPr dirty="0" sz="4300" spc="-360">
                <a:solidFill>
                  <a:srgbClr val="3B3838"/>
                </a:solidFill>
                <a:latin typeface="Arial"/>
                <a:cs typeface="Arial"/>
              </a:rPr>
              <a:t>m</a:t>
            </a:r>
            <a:r>
              <a:rPr dirty="0" sz="4300" spc="-500">
                <a:solidFill>
                  <a:srgbClr val="3B3838"/>
                </a:solidFill>
                <a:latin typeface="Arial"/>
                <a:cs typeface="Arial"/>
              </a:rPr>
              <a:t> </a:t>
            </a:r>
            <a:r>
              <a:rPr dirty="0" sz="4300" spc="250">
                <a:solidFill>
                  <a:srgbClr val="3B3838"/>
                </a:solidFill>
                <a:latin typeface="Arial"/>
                <a:cs typeface="Arial"/>
              </a:rPr>
              <a:t>en</a:t>
            </a:r>
            <a:r>
              <a:rPr dirty="0" sz="4300" spc="250">
                <a:solidFill>
                  <a:srgbClr val="C84B3F"/>
                </a:solidFill>
                <a:latin typeface="Arial"/>
                <a:cs typeface="Arial"/>
              </a:rPr>
              <a:t>/.</a:t>
            </a:r>
            <a:endParaRPr sz="43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767677" y="5687059"/>
            <a:ext cx="2185670" cy="675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300" spc="-105">
                <a:solidFill>
                  <a:srgbClr val="3B3838"/>
                </a:solidFill>
                <a:latin typeface="Arial"/>
                <a:cs typeface="Arial"/>
              </a:rPr>
              <a:t>l</a:t>
            </a:r>
            <a:r>
              <a:rPr dirty="0" sz="4300" spc="-5">
                <a:solidFill>
                  <a:srgbClr val="3B3838"/>
                </a:solidFill>
                <a:latin typeface="Arial"/>
                <a:cs typeface="Arial"/>
              </a:rPr>
              <a:t>nclusl</a:t>
            </a:r>
            <a:r>
              <a:rPr dirty="0" sz="4300" spc="-185">
                <a:solidFill>
                  <a:srgbClr val="3B3838"/>
                </a:solidFill>
                <a:latin typeface="Arial"/>
                <a:cs typeface="Arial"/>
              </a:rPr>
              <a:t>o</a:t>
            </a:r>
            <a:r>
              <a:rPr dirty="0" sz="4300" spc="-90">
                <a:solidFill>
                  <a:srgbClr val="7B3F3B"/>
                </a:solidFill>
                <a:latin typeface="Arial"/>
                <a:cs typeface="Arial"/>
              </a:rPr>
              <a:t>ri'</a:t>
            </a:r>
            <a:endParaRPr sz="43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48732" y="5580888"/>
            <a:ext cx="463550" cy="1981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-170">
                <a:solidFill>
                  <a:srgbClr val="62759A"/>
                </a:solidFill>
                <a:latin typeface="Times New Roman"/>
                <a:cs typeface="Times New Roman"/>
              </a:rPr>
              <a:t>Erner  </a:t>
            </a:r>
            <a:r>
              <a:rPr dirty="0" sz="1200" spc="-165">
                <a:solidFill>
                  <a:srgbClr val="62759A"/>
                </a:solidFill>
                <a:latin typeface="Times New Roman"/>
                <a:cs typeface="Times New Roman"/>
              </a:rPr>
              <a:t> </a:t>
            </a:r>
            <a:r>
              <a:rPr dirty="0" sz="1100" spc="-110">
                <a:solidFill>
                  <a:srgbClr val="62759A"/>
                </a:solidFill>
                <a:latin typeface="Times New Roman"/>
                <a:cs typeface="Times New Roman"/>
              </a:rPr>
              <a:t>ing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425541" y="5718047"/>
            <a:ext cx="300355" cy="1981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-195" b="1">
                <a:solidFill>
                  <a:srgbClr val="62759A"/>
                </a:solidFill>
                <a:latin typeface="Times New Roman"/>
                <a:cs typeface="Times New Roman"/>
              </a:rPr>
              <a:t>Talent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367224" y="5811011"/>
            <a:ext cx="431800" cy="353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605"/>
              </a:lnSpc>
            </a:pPr>
            <a:r>
              <a:rPr dirty="0" sz="1050" spc="-130">
                <a:solidFill>
                  <a:srgbClr val="62759A"/>
                </a:solidFill>
                <a:latin typeface="Arial"/>
                <a:cs typeface="Arial"/>
              </a:rPr>
              <a:t>Advl</a:t>
            </a:r>
            <a:r>
              <a:rPr dirty="0" sz="1050">
                <a:solidFill>
                  <a:srgbClr val="62759A"/>
                </a:solidFill>
                <a:latin typeface="Arial"/>
                <a:cs typeface="Arial"/>
              </a:rPr>
              <a:t> </a:t>
            </a:r>
            <a:r>
              <a:rPr dirty="0" sz="1500" spc="-380">
                <a:solidFill>
                  <a:srgbClr val="62759A"/>
                </a:solidFill>
                <a:latin typeface="Arial"/>
                <a:cs typeface="Arial"/>
              </a:rPr>
              <a:t>orw</a:t>
            </a:r>
            <a:endParaRPr sz="1500">
              <a:latin typeface="Arial"/>
              <a:cs typeface="Arial"/>
            </a:endParaRPr>
          </a:p>
          <a:p>
            <a:pPr marL="38735">
              <a:lnSpc>
                <a:spcPts val="1065"/>
              </a:lnSpc>
            </a:pPr>
            <a:r>
              <a:rPr dirty="0" sz="1050" spc="-185">
                <a:solidFill>
                  <a:srgbClr val="62759A"/>
                </a:solidFill>
                <a:latin typeface="Arial"/>
                <a:cs typeface="Arial"/>
              </a:rPr>
              <a:t>C </a:t>
            </a:r>
            <a:r>
              <a:rPr dirty="0" sz="1050" spc="-150">
                <a:solidFill>
                  <a:srgbClr val="62759A"/>
                </a:solidFill>
                <a:latin typeface="Arial"/>
                <a:cs typeface="Arial"/>
              </a:rPr>
              <a:t> </a:t>
            </a:r>
            <a:r>
              <a:rPr dirty="0" sz="1050" spc="-75">
                <a:solidFill>
                  <a:srgbClr val="62759A"/>
                </a:solidFill>
                <a:latin typeface="Arial"/>
                <a:cs typeface="Arial"/>
              </a:rPr>
              <a:t>lDlcll</a:t>
            </a:r>
            <a:endParaRPr sz="10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086603" y="6131305"/>
            <a:ext cx="99060" cy="1441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-40" b="1">
                <a:solidFill>
                  <a:srgbClr val="4F7544"/>
                </a:solidFill>
                <a:latin typeface="Arial"/>
                <a:cs typeface="Arial"/>
              </a:rPr>
              <a:t>A</a:t>
            </a:r>
            <a:endParaRPr sz="8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23491" y="6005829"/>
            <a:ext cx="1073150" cy="2514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021080" algn="l"/>
              </a:tabLst>
            </a:pPr>
            <a:r>
              <a:rPr dirty="0" sz="1550" spc="-5" u="sng">
                <a:solidFill>
                  <a:srgbClr val="729ACA"/>
                </a:solidFill>
                <a:latin typeface="Arial"/>
                <a:cs typeface="Arial"/>
              </a:rPr>
              <a:t> </a:t>
            </a:r>
            <a:r>
              <a:rPr dirty="0" sz="1550" spc="-5" u="sng">
                <a:solidFill>
                  <a:srgbClr val="729ACA"/>
                </a:solidFill>
                <a:latin typeface="Arial"/>
                <a:cs typeface="Arial"/>
              </a:rPr>
              <a:t>	</a:t>
            </a:r>
            <a:r>
              <a:rPr dirty="0" sz="1550" spc="-130">
                <a:solidFill>
                  <a:srgbClr val="729ACA"/>
                </a:solidFill>
                <a:latin typeface="Arial"/>
                <a:cs typeface="Arial"/>
              </a:rPr>
              <a:t>I</a:t>
            </a:r>
            <a:endParaRPr sz="15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731954" y="6050853"/>
            <a:ext cx="1661160" cy="199390"/>
          </a:xfrm>
          <a:prstGeom prst="rect">
            <a:avLst/>
          </a:prstGeom>
          <a:solidFill>
            <a:srgbClr val="5B91C3"/>
          </a:solidFill>
        </p:spPr>
        <p:txBody>
          <a:bodyPr wrap="square" lIns="0" tIns="571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r>
              <a:rPr dirty="0" sz="1150" spc="-70">
                <a:solidFill>
                  <a:srgbClr val="F0F6F9"/>
                </a:solidFill>
                <a:latin typeface="Arial"/>
                <a:cs typeface="Arial"/>
              </a:rPr>
              <a:t>DIVERSITY </a:t>
            </a:r>
            <a:r>
              <a:rPr dirty="0" sz="1050" spc="20">
                <a:solidFill>
                  <a:srgbClr val="F0F6F9"/>
                </a:solidFill>
                <a:latin typeface="Arial"/>
                <a:cs typeface="Arial"/>
              </a:rPr>
              <a:t>&amp;</a:t>
            </a:r>
            <a:r>
              <a:rPr dirty="0" sz="1050" spc="-10">
                <a:solidFill>
                  <a:srgbClr val="F0F6F9"/>
                </a:solidFill>
                <a:latin typeface="Arial"/>
                <a:cs typeface="Arial"/>
              </a:rPr>
              <a:t> </a:t>
            </a:r>
            <a:r>
              <a:rPr dirty="0" sz="1150" spc="-25">
                <a:solidFill>
                  <a:srgbClr val="F0F6F9"/>
                </a:solidFill>
                <a:latin typeface="Arial"/>
                <a:cs typeface="Arial"/>
              </a:rPr>
              <a:t>INCLUSION</a:t>
            </a:r>
            <a:endParaRPr sz="11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800" y="1302003"/>
            <a:ext cx="9701783" cy="53146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666735" y="6055798"/>
            <a:ext cx="2051304" cy="4632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49474" y="1675893"/>
            <a:ext cx="4808855" cy="508634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0">
                <a:solidFill>
                  <a:srgbClr val="203864"/>
                </a:solidFill>
              </a:rPr>
              <a:t>ABOUT THE</a:t>
            </a:r>
            <a:r>
              <a:rPr dirty="0" spc="-90">
                <a:solidFill>
                  <a:srgbClr val="203864"/>
                </a:solidFill>
              </a:rPr>
              <a:t> </a:t>
            </a:r>
            <a:r>
              <a:rPr dirty="0" spc="-10">
                <a:solidFill>
                  <a:srgbClr val="203864"/>
                </a:solidFill>
              </a:rPr>
              <a:t>FOUNDATION</a:t>
            </a:r>
          </a:p>
        </p:txBody>
      </p:sp>
      <p:sp>
        <p:nvSpPr>
          <p:cNvPr id="5" name="object 5"/>
          <p:cNvSpPr/>
          <p:nvPr/>
        </p:nvSpPr>
        <p:spPr>
          <a:xfrm>
            <a:off x="675934" y="2310013"/>
            <a:ext cx="2900045" cy="0"/>
          </a:xfrm>
          <a:custGeom>
            <a:avLst/>
            <a:gdLst/>
            <a:ahLst/>
            <a:cxnLst/>
            <a:rect l="l" t="t" r="r" b="b"/>
            <a:pathLst>
              <a:path w="2900045" h="0">
                <a:moveTo>
                  <a:pt x="0" y="0"/>
                </a:moveTo>
                <a:lnTo>
                  <a:pt x="2899508" y="0"/>
                </a:lnTo>
              </a:path>
            </a:pathLst>
          </a:custGeom>
          <a:ln w="15169">
            <a:solidFill>
              <a:srgbClr val="C2203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49475" y="2632965"/>
            <a:ext cx="5105400" cy="2298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The </a:t>
            </a: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Equipment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Leasing </a:t>
            </a:r>
            <a:r>
              <a:rPr dirty="0" sz="1400" spc="-5">
                <a:solidFill>
                  <a:srgbClr val="203864"/>
                </a:solidFill>
                <a:latin typeface="Century Gothic"/>
                <a:cs typeface="Century Gothic"/>
              </a:rPr>
              <a:t>&amp;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Finance Foundation </a:t>
            </a:r>
            <a:r>
              <a:rPr dirty="0" sz="1400">
                <a:solidFill>
                  <a:srgbClr val="203864"/>
                </a:solidFill>
                <a:latin typeface="Century Gothic"/>
                <a:cs typeface="Century Gothic"/>
              </a:rPr>
              <a:t>is </a:t>
            </a:r>
            <a:r>
              <a:rPr dirty="0" sz="1400" spc="-5">
                <a:solidFill>
                  <a:srgbClr val="203864"/>
                </a:solidFill>
                <a:latin typeface="Century Gothic"/>
                <a:cs typeface="Century Gothic"/>
              </a:rPr>
              <a:t>a</a:t>
            </a:r>
            <a:r>
              <a:rPr dirty="0" sz="1400" spc="21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 b="1">
                <a:solidFill>
                  <a:srgbClr val="203864"/>
                </a:solidFill>
                <a:latin typeface="Century Gothic"/>
                <a:cs typeface="Century Gothic"/>
              </a:rPr>
              <a:t>501(c)3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9475" y="2785428"/>
            <a:ext cx="4428490" cy="2298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10" b="1">
                <a:solidFill>
                  <a:srgbClr val="203864"/>
                </a:solidFill>
                <a:latin typeface="Century Gothic"/>
                <a:cs typeface="Century Gothic"/>
              </a:rPr>
              <a:t>nonprofit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organization established </a:t>
            </a: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by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ELFA </a:t>
            </a:r>
            <a:r>
              <a:rPr dirty="0" sz="1400">
                <a:solidFill>
                  <a:srgbClr val="203864"/>
                </a:solidFill>
                <a:latin typeface="Century Gothic"/>
                <a:cs typeface="Century Gothic"/>
              </a:rPr>
              <a:t>in</a:t>
            </a:r>
            <a:r>
              <a:rPr dirty="0" sz="1400" spc="8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1989.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7436" y="3255442"/>
            <a:ext cx="5062220" cy="13354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49860" marR="111125" indent="-137160">
              <a:lnSpc>
                <a:spcPct val="100499"/>
              </a:lnSpc>
              <a:buFont typeface="Arial"/>
              <a:buChar char="•"/>
              <a:tabLst>
                <a:tab pos="150495" algn="l"/>
              </a:tabLst>
            </a:pPr>
            <a:r>
              <a:rPr dirty="0" sz="1100">
                <a:solidFill>
                  <a:srgbClr val="203864"/>
                </a:solidFill>
                <a:latin typeface="Century Gothic"/>
                <a:cs typeface="Century Gothic"/>
              </a:rPr>
              <a:t>The Foundation </a:t>
            </a:r>
            <a:r>
              <a:rPr dirty="0" sz="1100" spc="5" b="1">
                <a:solidFill>
                  <a:srgbClr val="203864"/>
                </a:solidFill>
                <a:latin typeface="Century Gothic"/>
                <a:cs typeface="Century Gothic"/>
              </a:rPr>
              <a:t>propels </a:t>
            </a:r>
            <a:r>
              <a:rPr dirty="0" sz="1100" b="1">
                <a:solidFill>
                  <a:srgbClr val="203864"/>
                </a:solidFill>
                <a:latin typeface="Century Gothic"/>
                <a:cs typeface="Century Gothic"/>
              </a:rPr>
              <a:t>the </a:t>
            </a:r>
            <a:r>
              <a:rPr dirty="0" sz="1100" spc="5" b="1">
                <a:solidFill>
                  <a:srgbClr val="203864"/>
                </a:solidFill>
                <a:latin typeface="Century Gothic"/>
                <a:cs typeface="Century Gothic"/>
              </a:rPr>
              <a:t>equipment </a:t>
            </a:r>
            <a:r>
              <a:rPr dirty="0" sz="1100" b="1">
                <a:solidFill>
                  <a:srgbClr val="203864"/>
                </a:solidFill>
                <a:latin typeface="Century Gothic"/>
                <a:cs typeface="Century Gothic"/>
              </a:rPr>
              <a:t>finance </a:t>
            </a:r>
            <a:r>
              <a:rPr dirty="0" sz="1100" spc="5" b="1">
                <a:solidFill>
                  <a:srgbClr val="203864"/>
                </a:solidFill>
                <a:latin typeface="Century Gothic"/>
                <a:cs typeface="Century Gothic"/>
              </a:rPr>
              <a:t>sector</a:t>
            </a:r>
            <a:r>
              <a:rPr dirty="0" sz="1100" spc="5">
                <a:solidFill>
                  <a:srgbClr val="203864"/>
                </a:solidFill>
                <a:latin typeface="Century Gothic"/>
                <a:cs typeface="Century Gothic"/>
              </a:rPr>
              <a:t>—and </a:t>
            </a:r>
            <a:r>
              <a:rPr dirty="0" sz="1100" spc="-5">
                <a:solidFill>
                  <a:srgbClr val="203864"/>
                </a:solidFill>
                <a:latin typeface="Century Gothic"/>
                <a:cs typeface="Century Gothic"/>
              </a:rPr>
              <a:t>its  </a:t>
            </a:r>
            <a:r>
              <a:rPr dirty="0" sz="1100" spc="5" i="1">
                <a:solidFill>
                  <a:srgbClr val="203864"/>
                </a:solidFill>
                <a:latin typeface="Century Gothic"/>
                <a:cs typeface="Century Gothic"/>
              </a:rPr>
              <a:t>people</a:t>
            </a:r>
            <a:r>
              <a:rPr dirty="0" sz="1100" spc="5">
                <a:solidFill>
                  <a:srgbClr val="203864"/>
                </a:solidFill>
                <a:latin typeface="Century Gothic"/>
                <a:cs typeface="Century Gothic"/>
              </a:rPr>
              <a:t>—forward </a:t>
            </a:r>
            <a:r>
              <a:rPr dirty="0" sz="1100">
                <a:solidFill>
                  <a:srgbClr val="203864"/>
                </a:solidFill>
                <a:latin typeface="Century Gothic"/>
                <a:cs typeface="Century Gothic"/>
              </a:rPr>
              <a:t>with </a:t>
            </a:r>
            <a:r>
              <a:rPr dirty="0" sz="1100" spc="-5">
                <a:solidFill>
                  <a:srgbClr val="203864"/>
                </a:solidFill>
                <a:latin typeface="Century Gothic"/>
                <a:cs typeface="Century Gothic"/>
              </a:rPr>
              <a:t>its </a:t>
            </a:r>
            <a:r>
              <a:rPr dirty="0" sz="1100">
                <a:solidFill>
                  <a:srgbClr val="203864"/>
                </a:solidFill>
                <a:latin typeface="Century Gothic"/>
                <a:cs typeface="Century Gothic"/>
              </a:rPr>
              <a:t>industry-specific </a:t>
            </a:r>
            <a:r>
              <a:rPr dirty="0" sz="1100" spc="5" b="1">
                <a:solidFill>
                  <a:srgbClr val="203864"/>
                </a:solidFill>
                <a:latin typeface="Century Gothic"/>
                <a:cs typeface="Century Gothic"/>
              </a:rPr>
              <a:t>knowledge, </a:t>
            </a:r>
            <a:r>
              <a:rPr dirty="0" sz="1100" b="1">
                <a:solidFill>
                  <a:srgbClr val="203864"/>
                </a:solidFill>
                <a:latin typeface="Century Gothic"/>
                <a:cs typeface="Century Gothic"/>
              </a:rPr>
              <a:t>intelligence</a:t>
            </a:r>
            <a:r>
              <a:rPr dirty="0" sz="1100">
                <a:solidFill>
                  <a:srgbClr val="203864"/>
                </a:solidFill>
                <a:latin typeface="Century Gothic"/>
                <a:cs typeface="Century Gothic"/>
              </a:rPr>
              <a:t>,  and programs. Through </a:t>
            </a:r>
            <a:r>
              <a:rPr dirty="0" sz="1100" spc="5" b="1">
                <a:solidFill>
                  <a:srgbClr val="203864"/>
                </a:solidFill>
                <a:latin typeface="Century Gothic"/>
                <a:cs typeface="Century Gothic"/>
              </a:rPr>
              <a:t>podcasts</a:t>
            </a:r>
            <a:r>
              <a:rPr dirty="0" sz="1100" spc="5">
                <a:solidFill>
                  <a:srgbClr val="203864"/>
                </a:solidFill>
                <a:latin typeface="Century Gothic"/>
                <a:cs typeface="Century Gothic"/>
              </a:rPr>
              <a:t>, </a:t>
            </a:r>
            <a:r>
              <a:rPr dirty="0" sz="1100" spc="5" b="1">
                <a:solidFill>
                  <a:srgbClr val="203864"/>
                </a:solidFill>
                <a:latin typeface="Century Gothic"/>
                <a:cs typeface="Century Gothic"/>
              </a:rPr>
              <a:t>research </a:t>
            </a:r>
            <a:r>
              <a:rPr dirty="0" sz="1100" b="1">
                <a:solidFill>
                  <a:srgbClr val="203864"/>
                </a:solidFill>
                <a:latin typeface="Century Gothic"/>
                <a:cs typeface="Century Gothic"/>
              </a:rPr>
              <a:t>studies, and Guest Lecture  opportunities</a:t>
            </a:r>
            <a:r>
              <a:rPr dirty="0" sz="1100">
                <a:solidFill>
                  <a:srgbClr val="203864"/>
                </a:solidFill>
                <a:latin typeface="Century Gothic"/>
                <a:cs typeface="Century Gothic"/>
              </a:rPr>
              <a:t>, we help people navigate the changes coming up to  </a:t>
            </a:r>
            <a:r>
              <a:rPr dirty="0" sz="1100" spc="5">
                <a:solidFill>
                  <a:srgbClr val="203864"/>
                </a:solidFill>
                <a:latin typeface="Century Gothic"/>
                <a:cs typeface="Century Gothic"/>
              </a:rPr>
              <a:t>make better </a:t>
            </a:r>
            <a:r>
              <a:rPr dirty="0" sz="1100">
                <a:solidFill>
                  <a:srgbClr val="203864"/>
                </a:solidFill>
                <a:latin typeface="Century Gothic"/>
                <a:cs typeface="Century Gothic"/>
              </a:rPr>
              <a:t>business and personal </a:t>
            </a:r>
            <a:r>
              <a:rPr dirty="0" sz="1100" spc="5">
                <a:solidFill>
                  <a:srgbClr val="203864"/>
                </a:solidFill>
                <a:latin typeface="Century Gothic"/>
                <a:cs typeface="Century Gothic"/>
              </a:rPr>
              <a:t>career</a:t>
            </a:r>
            <a:r>
              <a:rPr dirty="0" sz="1100" spc="3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100">
                <a:solidFill>
                  <a:srgbClr val="203864"/>
                </a:solidFill>
                <a:latin typeface="Century Gothic"/>
                <a:cs typeface="Century Gothic"/>
              </a:rPr>
              <a:t>decisions.</a:t>
            </a:r>
            <a:endParaRPr sz="11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har char="•"/>
            </a:pPr>
            <a:endParaRPr sz="1800">
              <a:latin typeface="Times New Roman"/>
              <a:cs typeface="Times New Roman"/>
            </a:endParaRPr>
          </a:p>
          <a:p>
            <a:pPr marL="149860" indent="-137160">
              <a:lnSpc>
                <a:spcPct val="100000"/>
              </a:lnSpc>
              <a:buFont typeface="Arial"/>
              <a:buChar char="•"/>
              <a:tabLst>
                <a:tab pos="150495" algn="l"/>
              </a:tabLst>
            </a:pPr>
            <a:r>
              <a:rPr dirty="0" sz="1400" spc="-20">
                <a:solidFill>
                  <a:srgbClr val="203864"/>
                </a:solidFill>
                <a:latin typeface="Century Gothic"/>
                <a:cs typeface="Century Gothic"/>
              </a:rPr>
              <a:t>The </a:t>
            </a:r>
            <a:r>
              <a:rPr dirty="0" sz="1400" spc="-30">
                <a:solidFill>
                  <a:srgbClr val="203864"/>
                </a:solidFill>
                <a:latin typeface="Century Gothic"/>
                <a:cs typeface="Century Gothic"/>
              </a:rPr>
              <a:t>Foundation </a:t>
            </a:r>
            <a:r>
              <a:rPr dirty="0" sz="1400" spc="-10">
                <a:solidFill>
                  <a:srgbClr val="203864"/>
                </a:solidFill>
                <a:latin typeface="Century Gothic"/>
                <a:cs typeface="Century Gothic"/>
              </a:rPr>
              <a:t>is </a:t>
            </a:r>
            <a:r>
              <a:rPr dirty="0" sz="1400" spc="-25" b="1">
                <a:solidFill>
                  <a:srgbClr val="203864"/>
                </a:solidFill>
                <a:latin typeface="Century Gothic"/>
                <a:cs typeface="Century Gothic"/>
              </a:rPr>
              <a:t>supported 100% </a:t>
            </a:r>
            <a:r>
              <a:rPr dirty="0" sz="1400" spc="-20" b="1">
                <a:solidFill>
                  <a:srgbClr val="203864"/>
                </a:solidFill>
                <a:latin typeface="Century Gothic"/>
                <a:cs typeface="Century Gothic"/>
              </a:rPr>
              <a:t>by </a:t>
            </a:r>
            <a:r>
              <a:rPr dirty="0" sz="1400" spc="-25" b="1">
                <a:solidFill>
                  <a:srgbClr val="203864"/>
                </a:solidFill>
                <a:latin typeface="Century Gothic"/>
                <a:cs typeface="Century Gothic"/>
              </a:rPr>
              <a:t>charitable</a:t>
            </a:r>
            <a:r>
              <a:rPr dirty="0" sz="1400" spc="-135" b="1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-25" b="1">
                <a:solidFill>
                  <a:srgbClr val="203864"/>
                </a:solidFill>
                <a:latin typeface="Century Gothic"/>
                <a:cs typeface="Century Gothic"/>
              </a:rPr>
              <a:t>donations</a:t>
            </a:r>
            <a:r>
              <a:rPr dirty="0" sz="1400" spc="-25">
                <a:solidFill>
                  <a:srgbClr val="203864"/>
                </a:solidFill>
                <a:latin typeface="Century Gothic"/>
                <a:cs typeface="Century Gothic"/>
              </a:rPr>
              <a:t>: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3330" y="4717289"/>
            <a:ext cx="405384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40029" algn="l"/>
              </a:tabLst>
            </a:pPr>
            <a:r>
              <a:rPr dirty="0" sz="1500" spc="-5">
                <a:solidFill>
                  <a:srgbClr val="203864"/>
                </a:solidFill>
                <a:latin typeface="Calibri"/>
                <a:cs typeface="Calibri"/>
              </a:rPr>
              <a:t>»	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Over </a:t>
            </a: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$800,000 raised </a:t>
            </a:r>
            <a:r>
              <a:rPr dirty="0" sz="1300" spc="-5">
                <a:solidFill>
                  <a:srgbClr val="203864"/>
                </a:solidFill>
                <a:latin typeface="Century Gothic"/>
                <a:cs typeface="Century Gothic"/>
              </a:rPr>
              <a:t>in </a:t>
            </a: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2023 </a:t>
            </a:r>
            <a:r>
              <a:rPr dirty="0" sz="1300" spc="-10">
                <a:solidFill>
                  <a:srgbClr val="203864"/>
                </a:solidFill>
                <a:latin typeface="Century Gothic"/>
                <a:cs typeface="Century Gothic"/>
              </a:rPr>
              <a:t>from </a:t>
            </a: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corporate</a:t>
            </a:r>
            <a:r>
              <a:rPr dirty="0" sz="1300" spc="-15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and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40739" y="4879802"/>
            <a:ext cx="1830705" cy="21462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individual</a:t>
            </a:r>
            <a:r>
              <a:rPr dirty="0" sz="1300" spc="-9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contributions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13330" y="5211065"/>
            <a:ext cx="436245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40029" algn="l"/>
              </a:tabLst>
            </a:pPr>
            <a:r>
              <a:rPr dirty="0" sz="1500" spc="-5">
                <a:solidFill>
                  <a:srgbClr val="203864"/>
                </a:solidFill>
                <a:latin typeface="Calibri"/>
                <a:cs typeface="Calibri"/>
              </a:rPr>
              <a:t>»	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Donor benefits </a:t>
            </a: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include early release of research</a:t>
            </a:r>
            <a:r>
              <a:rPr dirty="0" sz="1300" spc="-5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and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40739" y="5376717"/>
            <a:ext cx="2430780" cy="21462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300" spc="-15">
                <a:solidFill>
                  <a:srgbClr val="203864"/>
                </a:solidFill>
                <a:latin typeface="Century Gothic"/>
                <a:cs typeface="Century Gothic"/>
              </a:rPr>
              <a:t>recognition during ELFA</a:t>
            </a:r>
            <a:r>
              <a:rPr dirty="0" sz="1300" spc="-8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300" spc="-20">
                <a:solidFill>
                  <a:srgbClr val="203864"/>
                </a:solidFill>
                <a:latin typeface="Century Gothic"/>
                <a:cs typeface="Century Gothic"/>
              </a:rPr>
              <a:t>events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49475" y="5849113"/>
            <a:ext cx="3136265" cy="3073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900" b="1">
                <a:solidFill>
                  <a:srgbClr val="203864"/>
                </a:solidFill>
                <a:latin typeface="Century Gothic"/>
                <a:cs typeface="Century Gothic"/>
                <a:hlinkClick r:id="rId4"/>
              </a:rPr>
              <a:t>www.LeaseFoundation.org</a:t>
            </a:r>
            <a:endParaRPr sz="19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231078" y="1516292"/>
            <a:ext cx="3436989" cy="44479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473" y="1903476"/>
            <a:ext cx="4763770" cy="1005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400" spc="-25" b="1">
                <a:solidFill>
                  <a:srgbClr val="FFFFFF"/>
                </a:solidFill>
                <a:latin typeface="Century Gothic"/>
                <a:cs typeface="Century Gothic"/>
              </a:rPr>
              <a:t>THANK</a:t>
            </a:r>
            <a:r>
              <a:rPr dirty="0" sz="6400" spc="-9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6400" spc="-20" b="1">
                <a:solidFill>
                  <a:srgbClr val="FFFFFF"/>
                </a:solidFill>
                <a:latin typeface="Century Gothic"/>
                <a:cs typeface="Century Gothic"/>
              </a:rPr>
              <a:t>YOU!</a:t>
            </a:r>
            <a:endParaRPr sz="64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75934" y="3343988"/>
            <a:ext cx="4717415" cy="0"/>
          </a:xfrm>
          <a:custGeom>
            <a:avLst/>
            <a:gdLst/>
            <a:ahLst/>
            <a:cxnLst/>
            <a:rect l="l" t="t" r="r" b="b"/>
            <a:pathLst>
              <a:path w="4717415" h="0">
                <a:moveTo>
                  <a:pt x="0" y="0"/>
                </a:moveTo>
                <a:lnTo>
                  <a:pt x="4717120" y="0"/>
                </a:lnTo>
              </a:path>
            </a:pathLst>
          </a:custGeom>
          <a:ln w="30338">
            <a:solidFill>
              <a:srgbClr val="008DA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182615" y="2966211"/>
            <a:ext cx="4696968" cy="36504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92245" y="4137909"/>
            <a:ext cx="2732405" cy="574675"/>
          </a:xfrm>
          <a:custGeom>
            <a:avLst/>
            <a:gdLst/>
            <a:ahLst/>
            <a:cxnLst/>
            <a:rect l="l" t="t" r="r" b="b"/>
            <a:pathLst>
              <a:path w="2732404" h="574675">
                <a:moveTo>
                  <a:pt x="0" y="0"/>
                </a:moveTo>
                <a:lnTo>
                  <a:pt x="2732260" y="0"/>
                </a:lnTo>
                <a:lnTo>
                  <a:pt x="2732260" y="574442"/>
                </a:lnTo>
                <a:lnTo>
                  <a:pt x="0" y="574442"/>
                </a:lnTo>
                <a:lnTo>
                  <a:pt x="0" y="0"/>
                </a:lnTo>
                <a:close/>
              </a:path>
            </a:pathLst>
          </a:custGeom>
          <a:solidFill>
            <a:srgbClr val="203C7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752316" y="4114292"/>
            <a:ext cx="2595245" cy="6019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800" spc="5">
                <a:solidFill>
                  <a:srgbClr val="FFFFFF"/>
                </a:solidFill>
                <a:latin typeface="Century Gothic"/>
                <a:cs typeface="Century Gothic"/>
              </a:rPr>
              <a:t>Questions?</a:t>
            </a:r>
            <a:endParaRPr sz="3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800" y="1155700"/>
            <a:ext cx="9701784" cy="5461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77800" y="1770922"/>
            <a:ext cx="9702800" cy="371475"/>
          </a:xfrm>
          <a:custGeom>
            <a:avLst/>
            <a:gdLst/>
            <a:ahLst/>
            <a:cxnLst/>
            <a:rect l="l" t="t" r="r" b="b"/>
            <a:pathLst>
              <a:path w="9702800" h="371475">
                <a:moveTo>
                  <a:pt x="9702800" y="0"/>
                </a:moveTo>
                <a:lnTo>
                  <a:pt x="0" y="0"/>
                </a:lnTo>
                <a:lnTo>
                  <a:pt x="356109" y="56240"/>
                </a:lnTo>
                <a:lnTo>
                  <a:pt x="809200" y="119921"/>
                </a:lnTo>
                <a:lnTo>
                  <a:pt x="1275752" y="176944"/>
                </a:lnTo>
                <a:lnTo>
                  <a:pt x="1328387" y="182860"/>
                </a:lnTo>
                <a:lnTo>
                  <a:pt x="1381177" y="188690"/>
                </a:lnTo>
                <a:lnTo>
                  <a:pt x="1434122" y="194434"/>
                </a:lnTo>
                <a:lnTo>
                  <a:pt x="1487219" y="200093"/>
                </a:lnTo>
                <a:lnTo>
                  <a:pt x="1540469" y="205665"/>
                </a:lnTo>
                <a:lnTo>
                  <a:pt x="1593869" y="211151"/>
                </a:lnTo>
                <a:lnTo>
                  <a:pt x="1647420" y="216551"/>
                </a:lnTo>
                <a:lnTo>
                  <a:pt x="1701118" y="221863"/>
                </a:lnTo>
                <a:lnTo>
                  <a:pt x="1754965" y="227087"/>
                </a:lnTo>
                <a:lnTo>
                  <a:pt x="1808957" y="232224"/>
                </a:lnTo>
                <a:lnTo>
                  <a:pt x="1863096" y="237274"/>
                </a:lnTo>
                <a:lnTo>
                  <a:pt x="1917378" y="242234"/>
                </a:lnTo>
                <a:lnTo>
                  <a:pt x="1971804" y="247106"/>
                </a:lnTo>
                <a:lnTo>
                  <a:pt x="2026371" y="251890"/>
                </a:lnTo>
                <a:lnTo>
                  <a:pt x="2081080" y="256584"/>
                </a:lnTo>
                <a:lnTo>
                  <a:pt x="2135928" y="261188"/>
                </a:lnTo>
                <a:lnTo>
                  <a:pt x="2190916" y="265703"/>
                </a:lnTo>
                <a:lnTo>
                  <a:pt x="2246041" y="270127"/>
                </a:lnTo>
                <a:lnTo>
                  <a:pt x="2301302" y="274461"/>
                </a:lnTo>
                <a:lnTo>
                  <a:pt x="2356699" y="278705"/>
                </a:lnTo>
                <a:lnTo>
                  <a:pt x="2412231" y="282857"/>
                </a:lnTo>
                <a:lnTo>
                  <a:pt x="2467895" y="286918"/>
                </a:lnTo>
                <a:lnTo>
                  <a:pt x="2523692" y="290887"/>
                </a:lnTo>
                <a:lnTo>
                  <a:pt x="2579620" y="294764"/>
                </a:lnTo>
                <a:lnTo>
                  <a:pt x="2635678" y="298549"/>
                </a:lnTo>
                <a:lnTo>
                  <a:pt x="2691865" y="302242"/>
                </a:lnTo>
                <a:lnTo>
                  <a:pt x="2748180" y="305841"/>
                </a:lnTo>
                <a:lnTo>
                  <a:pt x="2804622" y="309348"/>
                </a:lnTo>
                <a:lnTo>
                  <a:pt x="2861189" y="312760"/>
                </a:lnTo>
                <a:lnTo>
                  <a:pt x="2917881" y="316079"/>
                </a:lnTo>
                <a:lnTo>
                  <a:pt x="2974696" y="319304"/>
                </a:lnTo>
                <a:lnTo>
                  <a:pt x="3031633" y="322435"/>
                </a:lnTo>
                <a:lnTo>
                  <a:pt x="3088692" y="325471"/>
                </a:lnTo>
                <a:lnTo>
                  <a:pt x="3145871" y="328411"/>
                </a:lnTo>
                <a:lnTo>
                  <a:pt x="3203169" y="331257"/>
                </a:lnTo>
                <a:lnTo>
                  <a:pt x="3260585" y="334007"/>
                </a:lnTo>
                <a:lnTo>
                  <a:pt x="3318118" y="336660"/>
                </a:lnTo>
                <a:lnTo>
                  <a:pt x="3375766" y="339218"/>
                </a:lnTo>
                <a:lnTo>
                  <a:pt x="3433530" y="341679"/>
                </a:lnTo>
                <a:lnTo>
                  <a:pt x="3491406" y="344043"/>
                </a:lnTo>
                <a:lnTo>
                  <a:pt x="3549396" y="346310"/>
                </a:lnTo>
                <a:lnTo>
                  <a:pt x="3607496" y="348480"/>
                </a:lnTo>
                <a:lnTo>
                  <a:pt x="3665707" y="350552"/>
                </a:lnTo>
                <a:lnTo>
                  <a:pt x="3724027" y="352525"/>
                </a:lnTo>
                <a:lnTo>
                  <a:pt x="3782456" y="354401"/>
                </a:lnTo>
                <a:lnTo>
                  <a:pt x="3840991" y="356177"/>
                </a:lnTo>
                <a:lnTo>
                  <a:pt x="3899632" y="357855"/>
                </a:lnTo>
                <a:lnTo>
                  <a:pt x="3958378" y="359433"/>
                </a:lnTo>
                <a:lnTo>
                  <a:pt x="4017228" y="360912"/>
                </a:lnTo>
                <a:lnTo>
                  <a:pt x="4076180" y="362290"/>
                </a:lnTo>
                <a:lnTo>
                  <a:pt x="4135234" y="363569"/>
                </a:lnTo>
                <a:lnTo>
                  <a:pt x="4194388" y="364747"/>
                </a:lnTo>
                <a:lnTo>
                  <a:pt x="4253642" y="365824"/>
                </a:lnTo>
                <a:lnTo>
                  <a:pt x="4312993" y="366800"/>
                </a:lnTo>
                <a:lnTo>
                  <a:pt x="4372442" y="367675"/>
                </a:lnTo>
                <a:lnTo>
                  <a:pt x="4431987" y="368448"/>
                </a:lnTo>
                <a:lnTo>
                  <a:pt x="4491627" y="369119"/>
                </a:lnTo>
                <a:lnTo>
                  <a:pt x="4551361" y="369687"/>
                </a:lnTo>
                <a:lnTo>
                  <a:pt x="4611188" y="370153"/>
                </a:lnTo>
                <a:lnTo>
                  <a:pt x="4671106" y="370516"/>
                </a:lnTo>
                <a:lnTo>
                  <a:pt x="4731115" y="370775"/>
                </a:lnTo>
                <a:lnTo>
                  <a:pt x="4791213" y="370931"/>
                </a:lnTo>
                <a:lnTo>
                  <a:pt x="4911586" y="370931"/>
                </a:lnTo>
                <a:lnTo>
                  <a:pt x="5567565" y="363569"/>
                </a:lnTo>
                <a:lnTo>
                  <a:pt x="6211393" y="344043"/>
                </a:lnTo>
                <a:lnTo>
                  <a:pt x="6841610" y="312760"/>
                </a:lnTo>
                <a:lnTo>
                  <a:pt x="7401497" y="274461"/>
                </a:lnTo>
                <a:lnTo>
                  <a:pt x="7947834" y="227087"/>
                </a:lnTo>
                <a:lnTo>
                  <a:pt x="8479526" y="170944"/>
                </a:lnTo>
                <a:lnTo>
                  <a:pt x="8944621" y="113170"/>
                </a:lnTo>
                <a:lnTo>
                  <a:pt x="9396167" y="48763"/>
                </a:lnTo>
                <a:lnTo>
                  <a:pt x="9702800" y="0"/>
                </a:lnTo>
                <a:close/>
              </a:path>
            </a:pathLst>
          </a:custGeom>
          <a:solidFill>
            <a:srgbClr val="008DA8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716954" y="1308986"/>
          <a:ext cx="7699375" cy="4349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2582"/>
                <a:gridCol w="4186322"/>
                <a:gridCol w="2441385"/>
                <a:gridCol w="398689"/>
              </a:tblGrid>
              <a:tr h="21726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0"/>
                        </a:spcBef>
                        <a:tabLst>
                          <a:tab pos="506095" algn="l"/>
                        </a:tabLst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Th	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z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B="0" marT="1270"/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10"/>
                        </a:spcBef>
                        <a:tabLst>
                          <a:tab pos="1109345" algn="l"/>
                        </a:tabLst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o  t  e</a:t>
                      </a:r>
                      <a:r>
                        <a:rPr dirty="0" sz="1400" spc="160" b="1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400" spc="5" b="1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U.</a:t>
                      </a:r>
                      <a:r>
                        <a:rPr dirty="0" sz="1400" spc="360" b="1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.	q  i  m </a:t>
                      </a:r>
                      <a:r>
                        <a:rPr dirty="0" sz="1400" spc="355" b="1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n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B="0" marT="1270"/>
                </a:tc>
                <a:tc>
                  <a:txBody>
                    <a:bodyPr/>
                    <a:lstStyle/>
                    <a:p>
                      <a:pPr algn="r" marR="26034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a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B="0" marT="1270"/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400" spc="5" b="1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out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B="0" marT="1270"/>
                </a:tc>
              </a:tr>
              <a:tr h="21726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tabLst>
                          <a:tab pos="320675" algn="l"/>
                        </a:tabLst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tr	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o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43204">
                        <a:lnSpc>
                          <a:spcPct val="100000"/>
                        </a:lnSpc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q  </a:t>
                      </a:r>
                      <a:r>
                        <a:rPr dirty="0" sz="1400" spc="5" b="1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ipm 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n  a  d</a:t>
                      </a:r>
                      <a:r>
                        <a:rPr dirty="0" sz="1400" spc="370" b="1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400" spc="-5" b="1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s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/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</a:pPr>
                      <a:r>
                        <a:rPr dirty="0" sz="1400" b="1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rd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1071491" y="2626306"/>
            <a:ext cx="8299450" cy="0"/>
          </a:xfrm>
          <a:custGeom>
            <a:avLst/>
            <a:gdLst/>
            <a:ahLst/>
            <a:cxnLst/>
            <a:rect l="l" t="t" r="r" b="b"/>
            <a:pathLst>
              <a:path w="8299450" h="0">
                <a:moveTo>
                  <a:pt x="0" y="0"/>
                </a:moveTo>
                <a:lnTo>
                  <a:pt x="8299076" y="0"/>
                </a:lnTo>
              </a:path>
            </a:pathLst>
          </a:custGeom>
          <a:ln w="7584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71491" y="2626306"/>
            <a:ext cx="8299450" cy="2800350"/>
          </a:xfrm>
          <a:custGeom>
            <a:avLst/>
            <a:gdLst/>
            <a:ahLst/>
            <a:cxnLst/>
            <a:rect l="l" t="t" r="r" b="b"/>
            <a:pathLst>
              <a:path w="8299450" h="2800350">
                <a:moveTo>
                  <a:pt x="8299076" y="2799732"/>
                </a:moveTo>
                <a:lnTo>
                  <a:pt x="0" y="2799732"/>
                </a:lnTo>
                <a:lnTo>
                  <a:pt x="0" y="0"/>
                </a:lnTo>
              </a:path>
            </a:pathLst>
          </a:custGeom>
          <a:ln w="7584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186701" y="4489147"/>
            <a:ext cx="463550" cy="934085"/>
          </a:xfrm>
          <a:custGeom>
            <a:avLst/>
            <a:gdLst/>
            <a:ahLst/>
            <a:cxnLst/>
            <a:rect l="l" t="t" r="r" b="b"/>
            <a:pathLst>
              <a:path w="463550" h="934085">
                <a:moveTo>
                  <a:pt x="463302" y="0"/>
                </a:moveTo>
                <a:lnTo>
                  <a:pt x="0" y="0"/>
                </a:lnTo>
                <a:lnTo>
                  <a:pt x="0" y="933752"/>
                </a:lnTo>
                <a:lnTo>
                  <a:pt x="463302" y="933752"/>
                </a:lnTo>
                <a:lnTo>
                  <a:pt x="463302" y="0"/>
                </a:lnTo>
                <a:close/>
              </a:path>
            </a:pathLst>
          </a:custGeom>
          <a:solidFill>
            <a:srgbClr val="4F22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878606" y="4300058"/>
            <a:ext cx="463550" cy="1123315"/>
          </a:xfrm>
          <a:custGeom>
            <a:avLst/>
            <a:gdLst/>
            <a:ahLst/>
            <a:cxnLst/>
            <a:rect l="l" t="t" r="r" b="b"/>
            <a:pathLst>
              <a:path w="463550" h="1123314">
                <a:moveTo>
                  <a:pt x="463302" y="0"/>
                </a:moveTo>
                <a:lnTo>
                  <a:pt x="0" y="0"/>
                </a:lnTo>
                <a:lnTo>
                  <a:pt x="0" y="1122841"/>
                </a:lnTo>
                <a:lnTo>
                  <a:pt x="463302" y="1122841"/>
                </a:lnTo>
                <a:lnTo>
                  <a:pt x="463302" y="0"/>
                </a:lnTo>
                <a:close/>
              </a:path>
            </a:pathLst>
          </a:custGeom>
          <a:solidFill>
            <a:srgbClr val="4F22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573560" y="4336657"/>
            <a:ext cx="460375" cy="1086485"/>
          </a:xfrm>
          <a:custGeom>
            <a:avLst/>
            <a:gdLst/>
            <a:ahLst/>
            <a:cxnLst/>
            <a:rect l="l" t="t" r="r" b="b"/>
            <a:pathLst>
              <a:path w="460375" h="1086485">
                <a:moveTo>
                  <a:pt x="460254" y="0"/>
                </a:moveTo>
                <a:lnTo>
                  <a:pt x="0" y="0"/>
                </a:lnTo>
                <a:lnTo>
                  <a:pt x="0" y="1086242"/>
                </a:lnTo>
                <a:lnTo>
                  <a:pt x="460254" y="1086242"/>
                </a:lnTo>
                <a:lnTo>
                  <a:pt x="460254" y="0"/>
                </a:lnTo>
                <a:close/>
              </a:path>
            </a:pathLst>
          </a:custGeom>
          <a:solidFill>
            <a:srgbClr val="4F22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265465" y="4293959"/>
            <a:ext cx="460375" cy="1129030"/>
          </a:xfrm>
          <a:custGeom>
            <a:avLst/>
            <a:gdLst/>
            <a:ahLst/>
            <a:cxnLst/>
            <a:rect l="l" t="t" r="r" b="b"/>
            <a:pathLst>
              <a:path w="460375" h="1129029">
                <a:moveTo>
                  <a:pt x="460254" y="0"/>
                </a:moveTo>
                <a:lnTo>
                  <a:pt x="0" y="0"/>
                </a:lnTo>
                <a:lnTo>
                  <a:pt x="0" y="1128939"/>
                </a:lnTo>
                <a:lnTo>
                  <a:pt x="460254" y="1128939"/>
                </a:lnTo>
                <a:lnTo>
                  <a:pt x="460254" y="0"/>
                </a:lnTo>
                <a:close/>
              </a:path>
            </a:pathLst>
          </a:custGeom>
          <a:solidFill>
            <a:srgbClr val="4F22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957372" y="4415952"/>
            <a:ext cx="460375" cy="1007110"/>
          </a:xfrm>
          <a:custGeom>
            <a:avLst/>
            <a:gdLst/>
            <a:ahLst/>
            <a:cxnLst/>
            <a:rect l="l" t="t" r="r" b="b"/>
            <a:pathLst>
              <a:path w="460375" h="1007110">
                <a:moveTo>
                  <a:pt x="460254" y="0"/>
                </a:moveTo>
                <a:lnTo>
                  <a:pt x="0" y="0"/>
                </a:lnTo>
                <a:lnTo>
                  <a:pt x="0" y="1006947"/>
                </a:lnTo>
                <a:lnTo>
                  <a:pt x="460254" y="1006947"/>
                </a:lnTo>
                <a:lnTo>
                  <a:pt x="460254" y="0"/>
                </a:lnTo>
                <a:close/>
              </a:path>
            </a:pathLst>
          </a:custGeom>
          <a:solidFill>
            <a:srgbClr val="4F22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649277" y="4327507"/>
            <a:ext cx="463550" cy="1096010"/>
          </a:xfrm>
          <a:custGeom>
            <a:avLst/>
            <a:gdLst/>
            <a:ahLst/>
            <a:cxnLst/>
            <a:rect l="l" t="t" r="r" b="b"/>
            <a:pathLst>
              <a:path w="463550" h="1096010">
                <a:moveTo>
                  <a:pt x="463302" y="0"/>
                </a:moveTo>
                <a:lnTo>
                  <a:pt x="0" y="0"/>
                </a:lnTo>
                <a:lnTo>
                  <a:pt x="0" y="1095392"/>
                </a:lnTo>
                <a:lnTo>
                  <a:pt x="463302" y="1095392"/>
                </a:lnTo>
                <a:lnTo>
                  <a:pt x="463302" y="0"/>
                </a:lnTo>
                <a:close/>
              </a:path>
            </a:pathLst>
          </a:custGeom>
          <a:solidFill>
            <a:srgbClr val="4F22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341183" y="4379354"/>
            <a:ext cx="463550" cy="1043940"/>
          </a:xfrm>
          <a:custGeom>
            <a:avLst/>
            <a:gdLst/>
            <a:ahLst/>
            <a:cxnLst/>
            <a:rect l="l" t="t" r="r" b="b"/>
            <a:pathLst>
              <a:path w="463550" h="1043939">
                <a:moveTo>
                  <a:pt x="463302" y="0"/>
                </a:moveTo>
                <a:lnTo>
                  <a:pt x="0" y="0"/>
                </a:lnTo>
                <a:lnTo>
                  <a:pt x="0" y="1043545"/>
                </a:lnTo>
                <a:lnTo>
                  <a:pt x="463302" y="1043545"/>
                </a:lnTo>
                <a:lnTo>
                  <a:pt x="463302" y="0"/>
                </a:lnTo>
                <a:close/>
              </a:path>
            </a:pathLst>
          </a:custGeom>
          <a:solidFill>
            <a:srgbClr val="4F22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036135" y="4126219"/>
            <a:ext cx="460375" cy="1296670"/>
          </a:xfrm>
          <a:custGeom>
            <a:avLst/>
            <a:gdLst/>
            <a:ahLst/>
            <a:cxnLst/>
            <a:rect l="l" t="t" r="r" b="b"/>
            <a:pathLst>
              <a:path w="460375" h="1296670">
                <a:moveTo>
                  <a:pt x="460254" y="0"/>
                </a:moveTo>
                <a:lnTo>
                  <a:pt x="0" y="0"/>
                </a:lnTo>
                <a:lnTo>
                  <a:pt x="0" y="1296680"/>
                </a:lnTo>
                <a:lnTo>
                  <a:pt x="460254" y="1296680"/>
                </a:lnTo>
                <a:lnTo>
                  <a:pt x="460254" y="0"/>
                </a:lnTo>
                <a:close/>
              </a:path>
            </a:pathLst>
          </a:custGeom>
          <a:solidFill>
            <a:srgbClr val="4F22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728042" y="4065223"/>
            <a:ext cx="460375" cy="1358265"/>
          </a:xfrm>
          <a:custGeom>
            <a:avLst/>
            <a:gdLst/>
            <a:ahLst/>
            <a:cxnLst/>
            <a:rect l="l" t="t" r="r" b="b"/>
            <a:pathLst>
              <a:path w="460375" h="1358264">
                <a:moveTo>
                  <a:pt x="460254" y="0"/>
                </a:moveTo>
                <a:lnTo>
                  <a:pt x="0" y="0"/>
                </a:lnTo>
                <a:lnTo>
                  <a:pt x="0" y="1357676"/>
                </a:lnTo>
                <a:lnTo>
                  <a:pt x="460254" y="1357676"/>
                </a:lnTo>
                <a:lnTo>
                  <a:pt x="460254" y="0"/>
                </a:lnTo>
                <a:close/>
              </a:path>
            </a:pathLst>
          </a:custGeom>
          <a:solidFill>
            <a:srgbClr val="4F22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419947" y="4040825"/>
            <a:ext cx="463550" cy="1382395"/>
          </a:xfrm>
          <a:custGeom>
            <a:avLst/>
            <a:gdLst/>
            <a:ahLst/>
            <a:cxnLst/>
            <a:rect l="l" t="t" r="r" b="b"/>
            <a:pathLst>
              <a:path w="463550" h="1382395">
                <a:moveTo>
                  <a:pt x="463302" y="0"/>
                </a:moveTo>
                <a:lnTo>
                  <a:pt x="0" y="0"/>
                </a:lnTo>
                <a:lnTo>
                  <a:pt x="0" y="1382074"/>
                </a:lnTo>
                <a:lnTo>
                  <a:pt x="463302" y="1382074"/>
                </a:lnTo>
                <a:lnTo>
                  <a:pt x="463302" y="0"/>
                </a:lnTo>
                <a:close/>
              </a:path>
            </a:pathLst>
          </a:custGeom>
          <a:solidFill>
            <a:srgbClr val="4F22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8111852" y="4016425"/>
            <a:ext cx="463550" cy="1406525"/>
          </a:xfrm>
          <a:custGeom>
            <a:avLst/>
            <a:gdLst/>
            <a:ahLst/>
            <a:cxnLst/>
            <a:rect l="l" t="t" r="r" b="b"/>
            <a:pathLst>
              <a:path w="463550" h="1406525">
                <a:moveTo>
                  <a:pt x="463302" y="0"/>
                </a:moveTo>
                <a:lnTo>
                  <a:pt x="0" y="0"/>
                </a:lnTo>
                <a:lnTo>
                  <a:pt x="0" y="1406474"/>
                </a:lnTo>
                <a:lnTo>
                  <a:pt x="463302" y="1406474"/>
                </a:lnTo>
                <a:lnTo>
                  <a:pt x="463302" y="0"/>
                </a:lnTo>
                <a:close/>
              </a:path>
            </a:pathLst>
          </a:custGeom>
          <a:solidFill>
            <a:srgbClr val="4F22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8806805" y="3992027"/>
            <a:ext cx="460375" cy="1431290"/>
          </a:xfrm>
          <a:custGeom>
            <a:avLst/>
            <a:gdLst/>
            <a:ahLst/>
            <a:cxnLst/>
            <a:rect l="l" t="t" r="r" b="b"/>
            <a:pathLst>
              <a:path w="460375" h="1431289">
                <a:moveTo>
                  <a:pt x="460254" y="0"/>
                </a:moveTo>
                <a:lnTo>
                  <a:pt x="0" y="0"/>
                </a:lnTo>
                <a:lnTo>
                  <a:pt x="0" y="1430872"/>
                </a:lnTo>
                <a:lnTo>
                  <a:pt x="460254" y="1430872"/>
                </a:lnTo>
                <a:lnTo>
                  <a:pt x="460254" y="0"/>
                </a:lnTo>
                <a:close/>
              </a:path>
            </a:pathLst>
          </a:custGeom>
          <a:solidFill>
            <a:srgbClr val="4F22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186701" y="4489148"/>
            <a:ext cx="463550" cy="934085"/>
          </a:xfrm>
          <a:custGeom>
            <a:avLst/>
            <a:gdLst/>
            <a:ahLst/>
            <a:cxnLst/>
            <a:rect l="l" t="t" r="r" b="b"/>
            <a:pathLst>
              <a:path w="463550" h="934085">
                <a:moveTo>
                  <a:pt x="0" y="0"/>
                </a:moveTo>
                <a:lnTo>
                  <a:pt x="463302" y="0"/>
                </a:lnTo>
                <a:lnTo>
                  <a:pt x="463302" y="933752"/>
                </a:lnTo>
              </a:path>
            </a:pathLst>
          </a:custGeom>
          <a:ln w="758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186701" y="4489148"/>
            <a:ext cx="0" cy="934085"/>
          </a:xfrm>
          <a:custGeom>
            <a:avLst/>
            <a:gdLst/>
            <a:ahLst/>
            <a:cxnLst/>
            <a:rect l="l" t="t" r="r" b="b"/>
            <a:pathLst>
              <a:path w="0" h="934085">
                <a:moveTo>
                  <a:pt x="0" y="933752"/>
                </a:moveTo>
                <a:lnTo>
                  <a:pt x="0" y="0"/>
                </a:lnTo>
              </a:path>
            </a:pathLst>
          </a:custGeom>
          <a:ln w="758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878607" y="4300059"/>
            <a:ext cx="463550" cy="1123315"/>
          </a:xfrm>
          <a:custGeom>
            <a:avLst/>
            <a:gdLst/>
            <a:ahLst/>
            <a:cxnLst/>
            <a:rect l="l" t="t" r="r" b="b"/>
            <a:pathLst>
              <a:path w="463550" h="1123314">
                <a:moveTo>
                  <a:pt x="0" y="0"/>
                </a:moveTo>
                <a:lnTo>
                  <a:pt x="463302" y="0"/>
                </a:lnTo>
                <a:lnTo>
                  <a:pt x="463302" y="1122840"/>
                </a:lnTo>
              </a:path>
            </a:pathLst>
          </a:custGeom>
          <a:ln w="758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878607" y="4300059"/>
            <a:ext cx="0" cy="1123315"/>
          </a:xfrm>
          <a:custGeom>
            <a:avLst/>
            <a:gdLst/>
            <a:ahLst/>
            <a:cxnLst/>
            <a:rect l="l" t="t" r="r" b="b"/>
            <a:pathLst>
              <a:path w="0" h="1123314">
                <a:moveTo>
                  <a:pt x="0" y="1122840"/>
                </a:moveTo>
                <a:lnTo>
                  <a:pt x="0" y="0"/>
                </a:lnTo>
              </a:path>
            </a:pathLst>
          </a:custGeom>
          <a:ln w="758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573560" y="4336657"/>
            <a:ext cx="460375" cy="1086485"/>
          </a:xfrm>
          <a:custGeom>
            <a:avLst/>
            <a:gdLst/>
            <a:ahLst/>
            <a:cxnLst/>
            <a:rect l="l" t="t" r="r" b="b"/>
            <a:pathLst>
              <a:path w="460375" h="1086485">
                <a:moveTo>
                  <a:pt x="0" y="0"/>
                </a:moveTo>
                <a:lnTo>
                  <a:pt x="460254" y="0"/>
                </a:lnTo>
                <a:lnTo>
                  <a:pt x="460254" y="1086242"/>
                </a:lnTo>
              </a:path>
            </a:pathLst>
          </a:custGeom>
          <a:ln w="758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573560" y="4336657"/>
            <a:ext cx="0" cy="1086485"/>
          </a:xfrm>
          <a:custGeom>
            <a:avLst/>
            <a:gdLst/>
            <a:ahLst/>
            <a:cxnLst/>
            <a:rect l="l" t="t" r="r" b="b"/>
            <a:pathLst>
              <a:path w="0" h="1086485">
                <a:moveTo>
                  <a:pt x="0" y="1086242"/>
                </a:moveTo>
                <a:lnTo>
                  <a:pt x="0" y="0"/>
                </a:lnTo>
              </a:path>
            </a:pathLst>
          </a:custGeom>
          <a:ln w="758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265466" y="4293959"/>
            <a:ext cx="460375" cy="1129030"/>
          </a:xfrm>
          <a:custGeom>
            <a:avLst/>
            <a:gdLst/>
            <a:ahLst/>
            <a:cxnLst/>
            <a:rect l="l" t="t" r="r" b="b"/>
            <a:pathLst>
              <a:path w="460375" h="1129029">
                <a:moveTo>
                  <a:pt x="0" y="0"/>
                </a:moveTo>
                <a:lnTo>
                  <a:pt x="460254" y="0"/>
                </a:lnTo>
                <a:lnTo>
                  <a:pt x="460254" y="1128940"/>
                </a:lnTo>
              </a:path>
            </a:pathLst>
          </a:custGeom>
          <a:ln w="758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265466" y="4293959"/>
            <a:ext cx="0" cy="1129030"/>
          </a:xfrm>
          <a:custGeom>
            <a:avLst/>
            <a:gdLst/>
            <a:ahLst/>
            <a:cxnLst/>
            <a:rect l="l" t="t" r="r" b="b"/>
            <a:pathLst>
              <a:path w="0" h="1129029">
                <a:moveTo>
                  <a:pt x="0" y="1128940"/>
                </a:moveTo>
                <a:lnTo>
                  <a:pt x="0" y="0"/>
                </a:lnTo>
              </a:path>
            </a:pathLst>
          </a:custGeom>
          <a:ln w="758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957371" y="4415952"/>
            <a:ext cx="460375" cy="1007110"/>
          </a:xfrm>
          <a:custGeom>
            <a:avLst/>
            <a:gdLst/>
            <a:ahLst/>
            <a:cxnLst/>
            <a:rect l="l" t="t" r="r" b="b"/>
            <a:pathLst>
              <a:path w="460375" h="1007110">
                <a:moveTo>
                  <a:pt x="0" y="0"/>
                </a:moveTo>
                <a:lnTo>
                  <a:pt x="460254" y="0"/>
                </a:lnTo>
                <a:lnTo>
                  <a:pt x="460254" y="1006947"/>
                </a:lnTo>
              </a:path>
            </a:pathLst>
          </a:custGeom>
          <a:ln w="758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957371" y="4415952"/>
            <a:ext cx="0" cy="1007110"/>
          </a:xfrm>
          <a:custGeom>
            <a:avLst/>
            <a:gdLst/>
            <a:ahLst/>
            <a:cxnLst/>
            <a:rect l="l" t="t" r="r" b="b"/>
            <a:pathLst>
              <a:path w="0" h="1007110">
                <a:moveTo>
                  <a:pt x="0" y="1006947"/>
                </a:moveTo>
                <a:lnTo>
                  <a:pt x="0" y="0"/>
                </a:lnTo>
              </a:path>
            </a:pathLst>
          </a:custGeom>
          <a:ln w="758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649277" y="4327507"/>
            <a:ext cx="463550" cy="1096010"/>
          </a:xfrm>
          <a:custGeom>
            <a:avLst/>
            <a:gdLst/>
            <a:ahLst/>
            <a:cxnLst/>
            <a:rect l="l" t="t" r="r" b="b"/>
            <a:pathLst>
              <a:path w="463550" h="1096010">
                <a:moveTo>
                  <a:pt x="0" y="0"/>
                </a:moveTo>
                <a:lnTo>
                  <a:pt x="463302" y="0"/>
                </a:lnTo>
                <a:lnTo>
                  <a:pt x="463302" y="1095392"/>
                </a:lnTo>
              </a:path>
            </a:pathLst>
          </a:custGeom>
          <a:ln w="758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649277" y="4327507"/>
            <a:ext cx="0" cy="1096010"/>
          </a:xfrm>
          <a:custGeom>
            <a:avLst/>
            <a:gdLst/>
            <a:ahLst/>
            <a:cxnLst/>
            <a:rect l="l" t="t" r="r" b="b"/>
            <a:pathLst>
              <a:path w="0" h="1096010">
                <a:moveTo>
                  <a:pt x="0" y="1095392"/>
                </a:moveTo>
                <a:lnTo>
                  <a:pt x="0" y="0"/>
                </a:lnTo>
              </a:path>
            </a:pathLst>
          </a:custGeom>
          <a:ln w="758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341182" y="4379354"/>
            <a:ext cx="463550" cy="1043940"/>
          </a:xfrm>
          <a:custGeom>
            <a:avLst/>
            <a:gdLst/>
            <a:ahLst/>
            <a:cxnLst/>
            <a:rect l="l" t="t" r="r" b="b"/>
            <a:pathLst>
              <a:path w="463550" h="1043939">
                <a:moveTo>
                  <a:pt x="0" y="0"/>
                </a:moveTo>
                <a:lnTo>
                  <a:pt x="463302" y="0"/>
                </a:lnTo>
                <a:lnTo>
                  <a:pt x="463302" y="1043545"/>
                </a:lnTo>
              </a:path>
            </a:pathLst>
          </a:custGeom>
          <a:ln w="758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341182" y="4379354"/>
            <a:ext cx="0" cy="1043940"/>
          </a:xfrm>
          <a:custGeom>
            <a:avLst/>
            <a:gdLst/>
            <a:ahLst/>
            <a:cxnLst/>
            <a:rect l="l" t="t" r="r" b="b"/>
            <a:pathLst>
              <a:path w="0" h="1043939">
                <a:moveTo>
                  <a:pt x="0" y="1043545"/>
                </a:moveTo>
                <a:lnTo>
                  <a:pt x="0" y="0"/>
                </a:lnTo>
              </a:path>
            </a:pathLst>
          </a:custGeom>
          <a:ln w="758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6036135" y="4126219"/>
            <a:ext cx="460375" cy="1296670"/>
          </a:xfrm>
          <a:custGeom>
            <a:avLst/>
            <a:gdLst/>
            <a:ahLst/>
            <a:cxnLst/>
            <a:rect l="l" t="t" r="r" b="b"/>
            <a:pathLst>
              <a:path w="460375" h="1296670">
                <a:moveTo>
                  <a:pt x="0" y="0"/>
                </a:moveTo>
                <a:lnTo>
                  <a:pt x="460254" y="0"/>
                </a:lnTo>
                <a:lnTo>
                  <a:pt x="460254" y="1296679"/>
                </a:lnTo>
              </a:path>
            </a:pathLst>
          </a:custGeom>
          <a:ln w="758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6036135" y="4126219"/>
            <a:ext cx="0" cy="1296670"/>
          </a:xfrm>
          <a:custGeom>
            <a:avLst/>
            <a:gdLst/>
            <a:ahLst/>
            <a:cxnLst/>
            <a:rect l="l" t="t" r="r" b="b"/>
            <a:pathLst>
              <a:path w="0" h="1296670">
                <a:moveTo>
                  <a:pt x="0" y="1296679"/>
                </a:moveTo>
                <a:lnTo>
                  <a:pt x="0" y="0"/>
                </a:lnTo>
              </a:path>
            </a:pathLst>
          </a:custGeom>
          <a:ln w="758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6728041" y="4065223"/>
            <a:ext cx="460375" cy="1358265"/>
          </a:xfrm>
          <a:custGeom>
            <a:avLst/>
            <a:gdLst/>
            <a:ahLst/>
            <a:cxnLst/>
            <a:rect l="l" t="t" r="r" b="b"/>
            <a:pathLst>
              <a:path w="460375" h="1358264">
                <a:moveTo>
                  <a:pt x="0" y="0"/>
                </a:moveTo>
                <a:lnTo>
                  <a:pt x="460254" y="0"/>
                </a:lnTo>
                <a:lnTo>
                  <a:pt x="460254" y="1357676"/>
                </a:lnTo>
              </a:path>
            </a:pathLst>
          </a:custGeom>
          <a:ln w="758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6728041" y="4065223"/>
            <a:ext cx="0" cy="1358265"/>
          </a:xfrm>
          <a:custGeom>
            <a:avLst/>
            <a:gdLst/>
            <a:ahLst/>
            <a:cxnLst/>
            <a:rect l="l" t="t" r="r" b="b"/>
            <a:pathLst>
              <a:path w="0" h="1358264">
                <a:moveTo>
                  <a:pt x="0" y="1357676"/>
                </a:moveTo>
                <a:lnTo>
                  <a:pt x="0" y="0"/>
                </a:lnTo>
              </a:path>
            </a:pathLst>
          </a:custGeom>
          <a:ln w="758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7419947" y="4040825"/>
            <a:ext cx="463550" cy="1382395"/>
          </a:xfrm>
          <a:custGeom>
            <a:avLst/>
            <a:gdLst/>
            <a:ahLst/>
            <a:cxnLst/>
            <a:rect l="l" t="t" r="r" b="b"/>
            <a:pathLst>
              <a:path w="463550" h="1382395">
                <a:moveTo>
                  <a:pt x="0" y="0"/>
                </a:moveTo>
                <a:lnTo>
                  <a:pt x="463302" y="0"/>
                </a:lnTo>
                <a:lnTo>
                  <a:pt x="463302" y="1382074"/>
                </a:lnTo>
              </a:path>
            </a:pathLst>
          </a:custGeom>
          <a:ln w="758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7419947" y="4040825"/>
            <a:ext cx="0" cy="1382395"/>
          </a:xfrm>
          <a:custGeom>
            <a:avLst/>
            <a:gdLst/>
            <a:ahLst/>
            <a:cxnLst/>
            <a:rect l="l" t="t" r="r" b="b"/>
            <a:pathLst>
              <a:path w="0" h="1382395">
                <a:moveTo>
                  <a:pt x="0" y="1382074"/>
                </a:moveTo>
                <a:lnTo>
                  <a:pt x="0" y="0"/>
                </a:lnTo>
              </a:path>
            </a:pathLst>
          </a:custGeom>
          <a:ln w="758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8111852" y="4016426"/>
            <a:ext cx="463550" cy="1406525"/>
          </a:xfrm>
          <a:custGeom>
            <a:avLst/>
            <a:gdLst/>
            <a:ahLst/>
            <a:cxnLst/>
            <a:rect l="l" t="t" r="r" b="b"/>
            <a:pathLst>
              <a:path w="463550" h="1406525">
                <a:moveTo>
                  <a:pt x="0" y="0"/>
                </a:moveTo>
                <a:lnTo>
                  <a:pt x="463302" y="0"/>
                </a:lnTo>
                <a:lnTo>
                  <a:pt x="463302" y="1406473"/>
                </a:lnTo>
              </a:path>
            </a:pathLst>
          </a:custGeom>
          <a:ln w="758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8111852" y="4016426"/>
            <a:ext cx="0" cy="1406525"/>
          </a:xfrm>
          <a:custGeom>
            <a:avLst/>
            <a:gdLst/>
            <a:ahLst/>
            <a:cxnLst/>
            <a:rect l="l" t="t" r="r" b="b"/>
            <a:pathLst>
              <a:path w="0" h="1406525">
                <a:moveTo>
                  <a:pt x="0" y="1406473"/>
                </a:moveTo>
                <a:lnTo>
                  <a:pt x="0" y="0"/>
                </a:lnTo>
              </a:path>
            </a:pathLst>
          </a:custGeom>
          <a:ln w="758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8806805" y="3992028"/>
            <a:ext cx="460375" cy="1431290"/>
          </a:xfrm>
          <a:custGeom>
            <a:avLst/>
            <a:gdLst/>
            <a:ahLst/>
            <a:cxnLst/>
            <a:rect l="l" t="t" r="r" b="b"/>
            <a:pathLst>
              <a:path w="460375" h="1431289">
                <a:moveTo>
                  <a:pt x="0" y="0"/>
                </a:moveTo>
                <a:lnTo>
                  <a:pt x="460254" y="0"/>
                </a:lnTo>
                <a:lnTo>
                  <a:pt x="460254" y="1430871"/>
                </a:lnTo>
              </a:path>
            </a:pathLst>
          </a:custGeom>
          <a:ln w="758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8806805" y="3992028"/>
            <a:ext cx="0" cy="1431290"/>
          </a:xfrm>
          <a:custGeom>
            <a:avLst/>
            <a:gdLst/>
            <a:ahLst/>
            <a:cxnLst/>
            <a:rect l="l" t="t" r="r" b="b"/>
            <a:pathLst>
              <a:path w="0" h="1431289">
                <a:moveTo>
                  <a:pt x="0" y="1430871"/>
                </a:moveTo>
                <a:lnTo>
                  <a:pt x="0" y="0"/>
                </a:lnTo>
              </a:path>
            </a:pathLst>
          </a:custGeom>
          <a:ln w="758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186701" y="3671797"/>
            <a:ext cx="463550" cy="817880"/>
          </a:xfrm>
          <a:custGeom>
            <a:avLst/>
            <a:gdLst/>
            <a:ahLst/>
            <a:cxnLst/>
            <a:rect l="l" t="t" r="r" b="b"/>
            <a:pathLst>
              <a:path w="463550" h="817879">
                <a:moveTo>
                  <a:pt x="463302" y="0"/>
                </a:moveTo>
                <a:lnTo>
                  <a:pt x="0" y="0"/>
                </a:lnTo>
                <a:lnTo>
                  <a:pt x="0" y="817350"/>
                </a:lnTo>
                <a:lnTo>
                  <a:pt x="463302" y="817350"/>
                </a:lnTo>
                <a:lnTo>
                  <a:pt x="463302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878606" y="3629099"/>
            <a:ext cx="463550" cy="671195"/>
          </a:xfrm>
          <a:custGeom>
            <a:avLst/>
            <a:gdLst/>
            <a:ahLst/>
            <a:cxnLst/>
            <a:rect l="l" t="t" r="r" b="b"/>
            <a:pathLst>
              <a:path w="463550" h="671195">
                <a:moveTo>
                  <a:pt x="463302" y="0"/>
                </a:moveTo>
                <a:lnTo>
                  <a:pt x="0" y="0"/>
                </a:lnTo>
                <a:lnTo>
                  <a:pt x="0" y="670958"/>
                </a:lnTo>
                <a:lnTo>
                  <a:pt x="463302" y="670958"/>
                </a:lnTo>
                <a:lnTo>
                  <a:pt x="463302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2573560" y="3626050"/>
            <a:ext cx="460375" cy="711200"/>
          </a:xfrm>
          <a:custGeom>
            <a:avLst/>
            <a:gdLst/>
            <a:ahLst/>
            <a:cxnLst/>
            <a:rect l="l" t="t" r="r" b="b"/>
            <a:pathLst>
              <a:path w="460375" h="711200">
                <a:moveTo>
                  <a:pt x="460254" y="0"/>
                </a:moveTo>
                <a:lnTo>
                  <a:pt x="0" y="0"/>
                </a:lnTo>
                <a:lnTo>
                  <a:pt x="0" y="710606"/>
                </a:lnTo>
                <a:lnTo>
                  <a:pt x="460254" y="710606"/>
                </a:lnTo>
                <a:lnTo>
                  <a:pt x="460254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3265465" y="3543705"/>
            <a:ext cx="460375" cy="750570"/>
          </a:xfrm>
          <a:custGeom>
            <a:avLst/>
            <a:gdLst/>
            <a:ahLst/>
            <a:cxnLst/>
            <a:rect l="l" t="t" r="r" b="b"/>
            <a:pathLst>
              <a:path w="460375" h="750570">
                <a:moveTo>
                  <a:pt x="460254" y="0"/>
                </a:moveTo>
                <a:lnTo>
                  <a:pt x="0" y="0"/>
                </a:lnTo>
                <a:lnTo>
                  <a:pt x="0" y="750255"/>
                </a:lnTo>
                <a:lnTo>
                  <a:pt x="460254" y="750255"/>
                </a:lnTo>
                <a:lnTo>
                  <a:pt x="460254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3957372" y="3406463"/>
            <a:ext cx="460375" cy="1009650"/>
          </a:xfrm>
          <a:custGeom>
            <a:avLst/>
            <a:gdLst/>
            <a:ahLst/>
            <a:cxnLst/>
            <a:rect l="l" t="t" r="r" b="b"/>
            <a:pathLst>
              <a:path w="460375" h="1009650">
                <a:moveTo>
                  <a:pt x="460254" y="0"/>
                </a:moveTo>
                <a:lnTo>
                  <a:pt x="0" y="0"/>
                </a:lnTo>
                <a:lnTo>
                  <a:pt x="0" y="1009488"/>
                </a:lnTo>
                <a:lnTo>
                  <a:pt x="460254" y="1009488"/>
                </a:lnTo>
                <a:lnTo>
                  <a:pt x="460254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649277" y="3314969"/>
            <a:ext cx="463550" cy="1012825"/>
          </a:xfrm>
          <a:custGeom>
            <a:avLst/>
            <a:gdLst/>
            <a:ahLst/>
            <a:cxnLst/>
            <a:rect l="l" t="t" r="r" b="b"/>
            <a:pathLst>
              <a:path w="463550" h="1012825">
                <a:moveTo>
                  <a:pt x="463302" y="0"/>
                </a:moveTo>
                <a:lnTo>
                  <a:pt x="0" y="0"/>
                </a:lnTo>
                <a:lnTo>
                  <a:pt x="0" y="1012537"/>
                </a:lnTo>
                <a:lnTo>
                  <a:pt x="463302" y="1012537"/>
                </a:lnTo>
                <a:lnTo>
                  <a:pt x="463302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5341183" y="3397313"/>
            <a:ext cx="463550" cy="982344"/>
          </a:xfrm>
          <a:custGeom>
            <a:avLst/>
            <a:gdLst/>
            <a:ahLst/>
            <a:cxnLst/>
            <a:rect l="l" t="t" r="r" b="b"/>
            <a:pathLst>
              <a:path w="463550" h="982345">
                <a:moveTo>
                  <a:pt x="463302" y="0"/>
                </a:moveTo>
                <a:lnTo>
                  <a:pt x="0" y="0"/>
                </a:lnTo>
                <a:lnTo>
                  <a:pt x="0" y="982041"/>
                </a:lnTo>
                <a:lnTo>
                  <a:pt x="463302" y="982041"/>
                </a:lnTo>
                <a:lnTo>
                  <a:pt x="463302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6036135" y="3156378"/>
            <a:ext cx="460375" cy="970280"/>
          </a:xfrm>
          <a:custGeom>
            <a:avLst/>
            <a:gdLst/>
            <a:ahLst/>
            <a:cxnLst/>
            <a:rect l="l" t="t" r="r" b="b"/>
            <a:pathLst>
              <a:path w="460375" h="970279">
                <a:moveTo>
                  <a:pt x="460254" y="0"/>
                </a:moveTo>
                <a:lnTo>
                  <a:pt x="0" y="0"/>
                </a:lnTo>
                <a:lnTo>
                  <a:pt x="0" y="969841"/>
                </a:lnTo>
                <a:lnTo>
                  <a:pt x="460254" y="969841"/>
                </a:lnTo>
                <a:lnTo>
                  <a:pt x="460254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6728042" y="2985588"/>
            <a:ext cx="460375" cy="1080135"/>
          </a:xfrm>
          <a:custGeom>
            <a:avLst/>
            <a:gdLst/>
            <a:ahLst/>
            <a:cxnLst/>
            <a:rect l="l" t="t" r="r" b="b"/>
            <a:pathLst>
              <a:path w="460375" h="1080135">
                <a:moveTo>
                  <a:pt x="460254" y="0"/>
                </a:moveTo>
                <a:lnTo>
                  <a:pt x="0" y="0"/>
                </a:lnTo>
                <a:lnTo>
                  <a:pt x="0" y="1079634"/>
                </a:lnTo>
                <a:lnTo>
                  <a:pt x="460254" y="1079634"/>
                </a:lnTo>
                <a:lnTo>
                  <a:pt x="460254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7419947" y="2909343"/>
            <a:ext cx="463550" cy="1131570"/>
          </a:xfrm>
          <a:custGeom>
            <a:avLst/>
            <a:gdLst/>
            <a:ahLst/>
            <a:cxnLst/>
            <a:rect l="l" t="t" r="r" b="b"/>
            <a:pathLst>
              <a:path w="463550" h="1131570">
                <a:moveTo>
                  <a:pt x="463302" y="0"/>
                </a:moveTo>
                <a:lnTo>
                  <a:pt x="0" y="0"/>
                </a:lnTo>
                <a:lnTo>
                  <a:pt x="0" y="1131481"/>
                </a:lnTo>
                <a:lnTo>
                  <a:pt x="463302" y="1131481"/>
                </a:lnTo>
                <a:lnTo>
                  <a:pt x="463302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8111852" y="2830048"/>
            <a:ext cx="463550" cy="1186815"/>
          </a:xfrm>
          <a:custGeom>
            <a:avLst/>
            <a:gdLst/>
            <a:ahLst/>
            <a:cxnLst/>
            <a:rect l="l" t="t" r="r" b="b"/>
            <a:pathLst>
              <a:path w="463550" h="1186814">
                <a:moveTo>
                  <a:pt x="463302" y="0"/>
                </a:moveTo>
                <a:lnTo>
                  <a:pt x="0" y="0"/>
                </a:lnTo>
                <a:lnTo>
                  <a:pt x="0" y="1186376"/>
                </a:lnTo>
                <a:lnTo>
                  <a:pt x="463302" y="1186376"/>
                </a:lnTo>
                <a:lnTo>
                  <a:pt x="463302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8806805" y="2750752"/>
            <a:ext cx="460375" cy="1241425"/>
          </a:xfrm>
          <a:custGeom>
            <a:avLst/>
            <a:gdLst/>
            <a:ahLst/>
            <a:cxnLst/>
            <a:rect l="l" t="t" r="r" b="b"/>
            <a:pathLst>
              <a:path w="460375" h="1241425">
                <a:moveTo>
                  <a:pt x="460254" y="0"/>
                </a:moveTo>
                <a:lnTo>
                  <a:pt x="0" y="0"/>
                </a:lnTo>
                <a:lnTo>
                  <a:pt x="0" y="1241275"/>
                </a:lnTo>
                <a:lnTo>
                  <a:pt x="460254" y="1241275"/>
                </a:lnTo>
                <a:lnTo>
                  <a:pt x="460254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1186701" y="3671797"/>
            <a:ext cx="463550" cy="817880"/>
          </a:xfrm>
          <a:custGeom>
            <a:avLst/>
            <a:gdLst/>
            <a:ahLst/>
            <a:cxnLst/>
            <a:rect l="l" t="t" r="r" b="b"/>
            <a:pathLst>
              <a:path w="463550" h="817879">
                <a:moveTo>
                  <a:pt x="0" y="0"/>
                </a:moveTo>
                <a:lnTo>
                  <a:pt x="463302" y="0"/>
                </a:lnTo>
                <a:lnTo>
                  <a:pt x="463302" y="817350"/>
                </a:lnTo>
                <a:lnTo>
                  <a:pt x="0" y="817350"/>
                </a:lnTo>
                <a:lnTo>
                  <a:pt x="0" y="0"/>
                </a:lnTo>
                <a:close/>
              </a:path>
            </a:pathLst>
          </a:custGeom>
          <a:ln w="758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878607" y="3629100"/>
            <a:ext cx="463550" cy="671195"/>
          </a:xfrm>
          <a:custGeom>
            <a:avLst/>
            <a:gdLst/>
            <a:ahLst/>
            <a:cxnLst/>
            <a:rect l="l" t="t" r="r" b="b"/>
            <a:pathLst>
              <a:path w="463550" h="671195">
                <a:moveTo>
                  <a:pt x="0" y="0"/>
                </a:moveTo>
                <a:lnTo>
                  <a:pt x="463302" y="0"/>
                </a:lnTo>
                <a:lnTo>
                  <a:pt x="463302" y="670959"/>
                </a:lnTo>
                <a:lnTo>
                  <a:pt x="0" y="670959"/>
                </a:lnTo>
                <a:lnTo>
                  <a:pt x="0" y="0"/>
                </a:lnTo>
                <a:close/>
              </a:path>
            </a:pathLst>
          </a:custGeom>
          <a:ln w="758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2573560" y="3626050"/>
            <a:ext cx="460375" cy="711200"/>
          </a:xfrm>
          <a:custGeom>
            <a:avLst/>
            <a:gdLst/>
            <a:ahLst/>
            <a:cxnLst/>
            <a:rect l="l" t="t" r="r" b="b"/>
            <a:pathLst>
              <a:path w="460375" h="711200">
                <a:moveTo>
                  <a:pt x="0" y="0"/>
                </a:moveTo>
                <a:lnTo>
                  <a:pt x="460254" y="0"/>
                </a:lnTo>
                <a:lnTo>
                  <a:pt x="460254" y="710606"/>
                </a:lnTo>
                <a:lnTo>
                  <a:pt x="0" y="710606"/>
                </a:lnTo>
                <a:lnTo>
                  <a:pt x="0" y="0"/>
                </a:lnTo>
                <a:close/>
              </a:path>
            </a:pathLst>
          </a:custGeom>
          <a:ln w="758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3265466" y="3543705"/>
            <a:ext cx="460375" cy="750570"/>
          </a:xfrm>
          <a:custGeom>
            <a:avLst/>
            <a:gdLst/>
            <a:ahLst/>
            <a:cxnLst/>
            <a:rect l="l" t="t" r="r" b="b"/>
            <a:pathLst>
              <a:path w="460375" h="750570">
                <a:moveTo>
                  <a:pt x="0" y="0"/>
                </a:moveTo>
                <a:lnTo>
                  <a:pt x="460254" y="0"/>
                </a:lnTo>
                <a:lnTo>
                  <a:pt x="460254" y="750254"/>
                </a:lnTo>
                <a:lnTo>
                  <a:pt x="0" y="750254"/>
                </a:lnTo>
                <a:lnTo>
                  <a:pt x="0" y="0"/>
                </a:lnTo>
                <a:close/>
              </a:path>
            </a:pathLst>
          </a:custGeom>
          <a:ln w="758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3957371" y="3406463"/>
            <a:ext cx="460375" cy="1009650"/>
          </a:xfrm>
          <a:custGeom>
            <a:avLst/>
            <a:gdLst/>
            <a:ahLst/>
            <a:cxnLst/>
            <a:rect l="l" t="t" r="r" b="b"/>
            <a:pathLst>
              <a:path w="460375" h="1009650">
                <a:moveTo>
                  <a:pt x="0" y="0"/>
                </a:moveTo>
                <a:lnTo>
                  <a:pt x="460254" y="0"/>
                </a:lnTo>
                <a:lnTo>
                  <a:pt x="460254" y="1009488"/>
                </a:lnTo>
                <a:lnTo>
                  <a:pt x="0" y="1009488"/>
                </a:lnTo>
                <a:lnTo>
                  <a:pt x="0" y="0"/>
                </a:lnTo>
                <a:close/>
              </a:path>
            </a:pathLst>
          </a:custGeom>
          <a:ln w="758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4649277" y="3314969"/>
            <a:ext cx="463550" cy="1012825"/>
          </a:xfrm>
          <a:custGeom>
            <a:avLst/>
            <a:gdLst/>
            <a:ahLst/>
            <a:cxnLst/>
            <a:rect l="l" t="t" r="r" b="b"/>
            <a:pathLst>
              <a:path w="463550" h="1012825">
                <a:moveTo>
                  <a:pt x="0" y="0"/>
                </a:moveTo>
                <a:lnTo>
                  <a:pt x="463302" y="0"/>
                </a:lnTo>
                <a:lnTo>
                  <a:pt x="463302" y="1012538"/>
                </a:lnTo>
                <a:lnTo>
                  <a:pt x="0" y="1012538"/>
                </a:lnTo>
                <a:lnTo>
                  <a:pt x="0" y="0"/>
                </a:lnTo>
                <a:close/>
              </a:path>
            </a:pathLst>
          </a:custGeom>
          <a:ln w="758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5341182" y="3397314"/>
            <a:ext cx="463550" cy="982344"/>
          </a:xfrm>
          <a:custGeom>
            <a:avLst/>
            <a:gdLst/>
            <a:ahLst/>
            <a:cxnLst/>
            <a:rect l="l" t="t" r="r" b="b"/>
            <a:pathLst>
              <a:path w="463550" h="982345">
                <a:moveTo>
                  <a:pt x="0" y="0"/>
                </a:moveTo>
                <a:lnTo>
                  <a:pt x="463302" y="0"/>
                </a:lnTo>
                <a:lnTo>
                  <a:pt x="463302" y="982040"/>
                </a:lnTo>
                <a:lnTo>
                  <a:pt x="0" y="982040"/>
                </a:lnTo>
                <a:lnTo>
                  <a:pt x="0" y="0"/>
                </a:lnTo>
                <a:close/>
              </a:path>
            </a:pathLst>
          </a:custGeom>
          <a:ln w="758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6036135" y="3156378"/>
            <a:ext cx="460375" cy="970280"/>
          </a:xfrm>
          <a:custGeom>
            <a:avLst/>
            <a:gdLst/>
            <a:ahLst/>
            <a:cxnLst/>
            <a:rect l="l" t="t" r="r" b="b"/>
            <a:pathLst>
              <a:path w="460375" h="970279">
                <a:moveTo>
                  <a:pt x="0" y="0"/>
                </a:moveTo>
                <a:lnTo>
                  <a:pt x="460254" y="0"/>
                </a:lnTo>
                <a:lnTo>
                  <a:pt x="460254" y="969841"/>
                </a:lnTo>
                <a:lnTo>
                  <a:pt x="0" y="969841"/>
                </a:lnTo>
                <a:lnTo>
                  <a:pt x="0" y="0"/>
                </a:lnTo>
                <a:close/>
              </a:path>
            </a:pathLst>
          </a:custGeom>
          <a:ln w="758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6728041" y="2985589"/>
            <a:ext cx="460375" cy="1080135"/>
          </a:xfrm>
          <a:custGeom>
            <a:avLst/>
            <a:gdLst/>
            <a:ahLst/>
            <a:cxnLst/>
            <a:rect l="l" t="t" r="r" b="b"/>
            <a:pathLst>
              <a:path w="460375" h="1080135">
                <a:moveTo>
                  <a:pt x="0" y="0"/>
                </a:moveTo>
                <a:lnTo>
                  <a:pt x="460254" y="0"/>
                </a:lnTo>
                <a:lnTo>
                  <a:pt x="460254" y="1079634"/>
                </a:lnTo>
                <a:lnTo>
                  <a:pt x="0" y="1079634"/>
                </a:lnTo>
                <a:lnTo>
                  <a:pt x="0" y="0"/>
                </a:lnTo>
                <a:close/>
              </a:path>
            </a:pathLst>
          </a:custGeom>
          <a:ln w="758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7419947" y="2909343"/>
            <a:ext cx="463550" cy="1131570"/>
          </a:xfrm>
          <a:custGeom>
            <a:avLst/>
            <a:gdLst/>
            <a:ahLst/>
            <a:cxnLst/>
            <a:rect l="l" t="t" r="r" b="b"/>
            <a:pathLst>
              <a:path w="463550" h="1131570">
                <a:moveTo>
                  <a:pt x="0" y="0"/>
                </a:moveTo>
                <a:lnTo>
                  <a:pt x="463302" y="0"/>
                </a:lnTo>
                <a:lnTo>
                  <a:pt x="463302" y="1131481"/>
                </a:lnTo>
                <a:lnTo>
                  <a:pt x="0" y="1131481"/>
                </a:lnTo>
                <a:lnTo>
                  <a:pt x="0" y="0"/>
                </a:lnTo>
                <a:close/>
              </a:path>
            </a:pathLst>
          </a:custGeom>
          <a:ln w="758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8111852" y="2830048"/>
            <a:ext cx="463550" cy="1186815"/>
          </a:xfrm>
          <a:custGeom>
            <a:avLst/>
            <a:gdLst/>
            <a:ahLst/>
            <a:cxnLst/>
            <a:rect l="l" t="t" r="r" b="b"/>
            <a:pathLst>
              <a:path w="463550" h="1186814">
                <a:moveTo>
                  <a:pt x="0" y="0"/>
                </a:moveTo>
                <a:lnTo>
                  <a:pt x="463302" y="0"/>
                </a:lnTo>
                <a:lnTo>
                  <a:pt x="463302" y="1186378"/>
                </a:lnTo>
                <a:lnTo>
                  <a:pt x="0" y="1186378"/>
                </a:lnTo>
                <a:lnTo>
                  <a:pt x="0" y="0"/>
                </a:lnTo>
                <a:close/>
              </a:path>
            </a:pathLst>
          </a:custGeom>
          <a:ln w="758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8806805" y="2750753"/>
            <a:ext cx="460375" cy="1241425"/>
          </a:xfrm>
          <a:custGeom>
            <a:avLst/>
            <a:gdLst/>
            <a:ahLst/>
            <a:cxnLst/>
            <a:rect l="l" t="t" r="r" b="b"/>
            <a:pathLst>
              <a:path w="460375" h="1241425">
                <a:moveTo>
                  <a:pt x="0" y="0"/>
                </a:moveTo>
                <a:lnTo>
                  <a:pt x="460254" y="0"/>
                </a:lnTo>
                <a:lnTo>
                  <a:pt x="460254" y="1241274"/>
                </a:lnTo>
                <a:lnTo>
                  <a:pt x="0" y="1241274"/>
                </a:lnTo>
                <a:lnTo>
                  <a:pt x="0" y="0"/>
                </a:lnTo>
                <a:close/>
              </a:path>
            </a:pathLst>
          </a:custGeom>
          <a:ln w="758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 txBox="1"/>
          <p:nvPr/>
        </p:nvSpPr>
        <p:spPr>
          <a:xfrm>
            <a:off x="1260676" y="4868672"/>
            <a:ext cx="313690" cy="188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b="1">
                <a:solidFill>
                  <a:srgbClr val="FFFFFF"/>
                </a:solidFill>
                <a:latin typeface="Californian FB"/>
                <a:cs typeface="Californian FB"/>
              </a:rPr>
              <a:t>$83</a:t>
            </a:r>
            <a:r>
              <a:rPr dirty="0" sz="1100" spc="-5" b="1">
                <a:solidFill>
                  <a:srgbClr val="FFFFFF"/>
                </a:solidFill>
                <a:latin typeface="Californian FB"/>
                <a:cs typeface="Californian FB"/>
              </a:rPr>
              <a:t>5</a:t>
            </a:r>
            <a:endParaRPr sz="1100">
              <a:latin typeface="Californian FB"/>
              <a:cs typeface="Californian FB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905729" y="4771136"/>
            <a:ext cx="409575" cy="188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b="1">
                <a:solidFill>
                  <a:srgbClr val="FFFFFF"/>
                </a:solidFill>
                <a:latin typeface="Californian FB"/>
                <a:cs typeface="Californian FB"/>
              </a:rPr>
              <a:t>$1,006</a:t>
            </a:r>
            <a:endParaRPr sz="1100">
              <a:latin typeface="Californian FB"/>
              <a:cs typeface="Californian FB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2647304" y="4789424"/>
            <a:ext cx="310515" cy="188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b="1">
                <a:solidFill>
                  <a:srgbClr val="FFFFFF"/>
                </a:solidFill>
                <a:latin typeface="Californian FB"/>
                <a:cs typeface="Californian FB"/>
              </a:rPr>
              <a:t>$97</a:t>
            </a:r>
            <a:r>
              <a:rPr dirty="0" sz="1100" spc="-5" b="1">
                <a:solidFill>
                  <a:srgbClr val="FFFFFF"/>
                </a:solidFill>
                <a:latin typeface="Californian FB"/>
                <a:cs typeface="Californian FB"/>
              </a:rPr>
              <a:t>3</a:t>
            </a:r>
            <a:endParaRPr sz="1100">
              <a:latin typeface="Californian FB"/>
              <a:cs typeface="Californian FB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3314895" y="4768088"/>
            <a:ext cx="361315" cy="188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b="1">
                <a:solidFill>
                  <a:srgbClr val="FFFFFF"/>
                </a:solidFill>
                <a:latin typeface="Californian FB"/>
                <a:cs typeface="Californian FB"/>
              </a:rPr>
              <a:t>$1</a:t>
            </a:r>
            <a:r>
              <a:rPr dirty="0" sz="1100" spc="-5" b="1">
                <a:solidFill>
                  <a:srgbClr val="FFFFFF"/>
                </a:solidFill>
                <a:latin typeface="Californian FB"/>
                <a:cs typeface="Californian FB"/>
              </a:rPr>
              <a:t>,</a:t>
            </a:r>
            <a:r>
              <a:rPr dirty="0" sz="1100" b="1">
                <a:solidFill>
                  <a:srgbClr val="FFFFFF"/>
                </a:solidFill>
                <a:latin typeface="Californian FB"/>
                <a:cs typeface="Californian FB"/>
              </a:rPr>
              <a:t>01</a:t>
            </a:r>
            <a:r>
              <a:rPr dirty="0" sz="1100" spc="-5" b="1">
                <a:solidFill>
                  <a:srgbClr val="FFFFFF"/>
                </a:solidFill>
                <a:latin typeface="Californian FB"/>
                <a:cs typeface="Californian FB"/>
              </a:rPr>
              <a:t>1</a:t>
            </a:r>
            <a:endParaRPr sz="1100">
              <a:latin typeface="Californian FB"/>
              <a:cs typeface="Californian FB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4037293" y="4832096"/>
            <a:ext cx="302260" cy="188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b="1">
                <a:solidFill>
                  <a:srgbClr val="FFFFFF"/>
                </a:solidFill>
                <a:latin typeface="Californian FB"/>
                <a:cs typeface="Californian FB"/>
              </a:rPr>
              <a:t>$901</a:t>
            </a:r>
            <a:endParaRPr sz="1100">
              <a:latin typeface="Californian FB"/>
              <a:cs typeface="Californian FB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4720069" y="4786376"/>
            <a:ext cx="320675" cy="188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b="1">
                <a:solidFill>
                  <a:srgbClr val="FFFFFF"/>
                </a:solidFill>
                <a:latin typeface="Californian FB"/>
                <a:cs typeface="Californian FB"/>
              </a:rPr>
              <a:t>$98</a:t>
            </a:r>
            <a:r>
              <a:rPr dirty="0" sz="1100" spc="-5" b="1">
                <a:solidFill>
                  <a:srgbClr val="FFFFFF"/>
                </a:solidFill>
                <a:latin typeface="Californian FB"/>
                <a:cs typeface="Californian FB"/>
              </a:rPr>
              <a:t>2</a:t>
            </a:r>
            <a:endParaRPr sz="1100">
              <a:latin typeface="Californian FB"/>
              <a:cs typeface="Californian FB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5411412" y="4810760"/>
            <a:ext cx="323215" cy="188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b="1">
                <a:solidFill>
                  <a:srgbClr val="FFFFFF"/>
                </a:solidFill>
                <a:latin typeface="Californian FB"/>
                <a:cs typeface="Californian FB"/>
              </a:rPr>
              <a:t>$93</a:t>
            </a:r>
            <a:r>
              <a:rPr dirty="0" sz="1100" spc="-5" b="1">
                <a:solidFill>
                  <a:srgbClr val="FFFFFF"/>
                </a:solidFill>
                <a:latin typeface="Californian FB"/>
                <a:cs typeface="Californian FB"/>
              </a:rPr>
              <a:t>4</a:t>
            </a:r>
            <a:endParaRPr sz="1100">
              <a:latin typeface="Californian FB"/>
              <a:cs typeface="Californian FB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6086836" y="4685792"/>
            <a:ext cx="358775" cy="188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b="1">
                <a:solidFill>
                  <a:srgbClr val="FFFFFF"/>
                </a:solidFill>
                <a:latin typeface="Californian FB"/>
                <a:cs typeface="Californian FB"/>
              </a:rPr>
              <a:t>$1,161</a:t>
            </a:r>
            <a:endParaRPr sz="1100">
              <a:latin typeface="Californian FB"/>
              <a:cs typeface="Californian FB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6768073" y="4655312"/>
            <a:ext cx="380365" cy="188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b="1">
                <a:solidFill>
                  <a:srgbClr val="FFFFFF"/>
                </a:solidFill>
                <a:latin typeface="Californian FB"/>
                <a:cs typeface="Californian FB"/>
              </a:rPr>
              <a:t>$1</a:t>
            </a:r>
            <a:r>
              <a:rPr dirty="0" sz="1100" spc="-5" b="1">
                <a:solidFill>
                  <a:srgbClr val="FFFFFF"/>
                </a:solidFill>
                <a:latin typeface="Californian FB"/>
                <a:cs typeface="Californian FB"/>
              </a:rPr>
              <a:t>,</a:t>
            </a:r>
            <a:r>
              <a:rPr dirty="0" sz="1100" b="1">
                <a:solidFill>
                  <a:srgbClr val="FFFFFF"/>
                </a:solidFill>
                <a:latin typeface="Californian FB"/>
                <a:cs typeface="Californian FB"/>
              </a:rPr>
              <a:t>21</a:t>
            </a:r>
            <a:r>
              <a:rPr dirty="0" sz="1100" spc="-5" b="1">
                <a:solidFill>
                  <a:srgbClr val="FFFFFF"/>
                </a:solidFill>
                <a:latin typeface="Californian FB"/>
                <a:cs typeface="Californian FB"/>
              </a:rPr>
              <a:t>5</a:t>
            </a:r>
            <a:endParaRPr sz="1100">
              <a:latin typeface="Californian FB"/>
              <a:cs typeface="Californian FB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7450649" y="4643120"/>
            <a:ext cx="400050" cy="188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b="1">
                <a:solidFill>
                  <a:srgbClr val="FFFFFF"/>
                </a:solidFill>
                <a:latin typeface="Californian FB"/>
                <a:cs typeface="Californian FB"/>
              </a:rPr>
              <a:t>$1</a:t>
            </a:r>
            <a:r>
              <a:rPr dirty="0" sz="1100" spc="-5" b="1">
                <a:solidFill>
                  <a:srgbClr val="FFFFFF"/>
                </a:solidFill>
                <a:latin typeface="Californian FB"/>
                <a:cs typeface="Californian FB"/>
              </a:rPr>
              <a:t>,</a:t>
            </a:r>
            <a:r>
              <a:rPr dirty="0" sz="1100" b="1">
                <a:solidFill>
                  <a:srgbClr val="FFFFFF"/>
                </a:solidFill>
                <a:latin typeface="Californian FB"/>
                <a:cs typeface="Californian FB"/>
              </a:rPr>
              <a:t>23</a:t>
            </a:r>
            <a:r>
              <a:rPr dirty="0" sz="1100" spc="-5" b="1">
                <a:solidFill>
                  <a:srgbClr val="FFFFFF"/>
                </a:solidFill>
                <a:latin typeface="Californian FB"/>
                <a:cs typeface="Californian FB"/>
              </a:rPr>
              <a:t>6</a:t>
            </a:r>
            <a:endParaRPr sz="1100">
              <a:latin typeface="Californian FB"/>
              <a:cs typeface="Californian FB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8142422" y="4630928"/>
            <a:ext cx="401955" cy="188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b="1">
                <a:solidFill>
                  <a:srgbClr val="FFFFFF"/>
                </a:solidFill>
                <a:latin typeface="Californian FB"/>
                <a:cs typeface="Californian FB"/>
              </a:rPr>
              <a:t>$1</a:t>
            </a:r>
            <a:r>
              <a:rPr dirty="0" sz="1100" spc="-5" b="1">
                <a:solidFill>
                  <a:srgbClr val="FFFFFF"/>
                </a:solidFill>
                <a:latin typeface="Californian FB"/>
                <a:cs typeface="Californian FB"/>
              </a:rPr>
              <a:t>,</a:t>
            </a:r>
            <a:r>
              <a:rPr dirty="0" sz="1100" b="1">
                <a:solidFill>
                  <a:srgbClr val="FFFFFF"/>
                </a:solidFill>
                <a:latin typeface="Californian FB"/>
                <a:cs typeface="Californian FB"/>
              </a:rPr>
              <a:t>25</a:t>
            </a:r>
            <a:r>
              <a:rPr dirty="0" sz="1100" spc="-5" b="1">
                <a:solidFill>
                  <a:srgbClr val="FFFFFF"/>
                </a:solidFill>
                <a:latin typeface="Californian FB"/>
                <a:cs typeface="Californian FB"/>
              </a:rPr>
              <a:t>8</a:t>
            </a:r>
            <a:endParaRPr sz="1100">
              <a:latin typeface="Californian FB"/>
              <a:cs typeface="Californian FB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8832931" y="4618736"/>
            <a:ext cx="405765" cy="188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b="1">
                <a:solidFill>
                  <a:srgbClr val="FFFFFF"/>
                </a:solidFill>
                <a:latin typeface="Californian FB"/>
                <a:cs typeface="Californian FB"/>
              </a:rPr>
              <a:t>$1</a:t>
            </a:r>
            <a:r>
              <a:rPr dirty="0" sz="1100" spc="-5" b="1">
                <a:solidFill>
                  <a:srgbClr val="FFFFFF"/>
                </a:solidFill>
                <a:latin typeface="Californian FB"/>
                <a:cs typeface="Californian FB"/>
              </a:rPr>
              <a:t>,</a:t>
            </a:r>
            <a:r>
              <a:rPr dirty="0" sz="1100" b="1">
                <a:solidFill>
                  <a:srgbClr val="FFFFFF"/>
                </a:solidFill>
                <a:latin typeface="Californian FB"/>
                <a:cs typeface="Californian FB"/>
              </a:rPr>
              <a:t>28</a:t>
            </a:r>
            <a:r>
              <a:rPr dirty="0" sz="1100" spc="-5" b="1">
                <a:solidFill>
                  <a:srgbClr val="FFFFFF"/>
                </a:solidFill>
                <a:latin typeface="Californian FB"/>
                <a:cs typeface="Californian FB"/>
              </a:rPr>
              <a:t>0</a:t>
            </a:r>
            <a:endParaRPr sz="1100">
              <a:latin typeface="Californian FB"/>
              <a:cs typeface="Californian FB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262344" y="3987800"/>
            <a:ext cx="309880" cy="188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b="1">
                <a:solidFill>
                  <a:srgbClr val="4D4D4D"/>
                </a:solidFill>
                <a:latin typeface="Californian FB"/>
                <a:cs typeface="Californian FB"/>
              </a:rPr>
              <a:t>$73</a:t>
            </a:r>
            <a:r>
              <a:rPr dirty="0" sz="1100" spc="-5" b="1">
                <a:solidFill>
                  <a:srgbClr val="4D4D4D"/>
                </a:solidFill>
                <a:latin typeface="Californian FB"/>
                <a:cs typeface="Californian FB"/>
              </a:rPr>
              <a:t>2</a:t>
            </a:r>
            <a:endParaRPr sz="1100">
              <a:latin typeface="Californian FB"/>
              <a:cs typeface="Californian FB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949618" y="3871976"/>
            <a:ext cx="320675" cy="188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b="1">
                <a:solidFill>
                  <a:srgbClr val="4D4D4D"/>
                </a:solidFill>
                <a:latin typeface="Californian FB"/>
                <a:cs typeface="Californian FB"/>
              </a:rPr>
              <a:t>$59</a:t>
            </a:r>
            <a:r>
              <a:rPr dirty="0" sz="1100" spc="-5" b="1">
                <a:solidFill>
                  <a:srgbClr val="4D4D4D"/>
                </a:solidFill>
                <a:latin typeface="Californian FB"/>
                <a:cs typeface="Californian FB"/>
              </a:rPr>
              <a:t>9</a:t>
            </a:r>
            <a:endParaRPr sz="1100">
              <a:latin typeface="Californian FB"/>
              <a:cs typeface="Californian FB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2641897" y="3890264"/>
            <a:ext cx="321310" cy="188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b="1">
                <a:solidFill>
                  <a:srgbClr val="4D4D4D"/>
                </a:solidFill>
                <a:latin typeface="Californian FB"/>
                <a:cs typeface="Californian FB"/>
              </a:rPr>
              <a:t>$63</a:t>
            </a:r>
            <a:r>
              <a:rPr dirty="0" sz="1100" spc="-5" b="1">
                <a:solidFill>
                  <a:srgbClr val="4D4D4D"/>
                </a:solidFill>
                <a:latin typeface="Californian FB"/>
                <a:cs typeface="Californian FB"/>
              </a:rPr>
              <a:t>4</a:t>
            </a:r>
            <a:endParaRPr sz="1100">
              <a:latin typeface="Californian FB"/>
              <a:cs typeface="Californian FB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3335135" y="3829304"/>
            <a:ext cx="321310" cy="188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b="1">
                <a:solidFill>
                  <a:srgbClr val="4D4D4D"/>
                </a:solidFill>
                <a:latin typeface="Californian FB"/>
                <a:cs typeface="Californian FB"/>
              </a:rPr>
              <a:t>$669</a:t>
            </a:r>
            <a:endParaRPr sz="1100">
              <a:latin typeface="Californian FB"/>
              <a:cs typeface="Californian FB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4027742" y="3820160"/>
            <a:ext cx="321310" cy="188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b="1">
                <a:solidFill>
                  <a:srgbClr val="4D4D4D"/>
                </a:solidFill>
                <a:latin typeface="Californian FB"/>
                <a:cs typeface="Californian FB"/>
              </a:rPr>
              <a:t>$903</a:t>
            </a:r>
            <a:endParaRPr sz="1100">
              <a:latin typeface="Californian FB"/>
              <a:cs typeface="Californian FB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4720323" y="3728720"/>
            <a:ext cx="321310" cy="188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b="1">
                <a:solidFill>
                  <a:srgbClr val="4D4D4D"/>
                </a:solidFill>
                <a:latin typeface="Californian FB"/>
                <a:cs typeface="Californian FB"/>
              </a:rPr>
              <a:t>$903</a:t>
            </a:r>
            <a:endParaRPr sz="1100">
              <a:latin typeface="Californian FB"/>
              <a:cs typeface="Californian FB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5420282" y="3798824"/>
            <a:ext cx="305435" cy="188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b="1">
                <a:solidFill>
                  <a:srgbClr val="4D4D4D"/>
                </a:solidFill>
                <a:latin typeface="Californian FB"/>
                <a:cs typeface="Californian FB"/>
              </a:rPr>
              <a:t>$87</a:t>
            </a:r>
            <a:r>
              <a:rPr dirty="0" sz="1100" spc="-5" b="1">
                <a:solidFill>
                  <a:srgbClr val="4D4D4D"/>
                </a:solidFill>
                <a:latin typeface="Californian FB"/>
                <a:cs typeface="Californian FB"/>
              </a:rPr>
              <a:t>7</a:t>
            </a:r>
            <a:endParaRPr sz="1100">
              <a:latin typeface="Californian FB"/>
              <a:cs typeface="Californian FB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6106647" y="3548888"/>
            <a:ext cx="318770" cy="188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b="1">
                <a:solidFill>
                  <a:srgbClr val="4D4D4D"/>
                </a:solidFill>
                <a:latin typeface="Californian FB"/>
                <a:cs typeface="Californian FB"/>
              </a:rPr>
              <a:t>$866</a:t>
            </a:r>
            <a:endParaRPr sz="1100">
              <a:latin typeface="Californian FB"/>
              <a:cs typeface="Californian FB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6798496" y="3433064"/>
            <a:ext cx="320040" cy="188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b="1">
                <a:solidFill>
                  <a:srgbClr val="4D4D4D"/>
                </a:solidFill>
                <a:latin typeface="Californian FB"/>
                <a:cs typeface="Californian FB"/>
              </a:rPr>
              <a:t>$965</a:t>
            </a:r>
            <a:endParaRPr sz="1100">
              <a:latin typeface="Californian FB"/>
              <a:cs typeface="Californian FB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7470383" y="3384296"/>
            <a:ext cx="361315" cy="188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b="1">
                <a:solidFill>
                  <a:srgbClr val="4D4D4D"/>
                </a:solidFill>
                <a:latin typeface="Californian FB"/>
                <a:cs typeface="Californian FB"/>
              </a:rPr>
              <a:t>$1</a:t>
            </a:r>
            <a:r>
              <a:rPr dirty="0" sz="1100" spc="-5" b="1">
                <a:solidFill>
                  <a:srgbClr val="4D4D4D"/>
                </a:solidFill>
                <a:latin typeface="Californian FB"/>
                <a:cs typeface="Californian FB"/>
              </a:rPr>
              <a:t>,</a:t>
            </a:r>
            <a:r>
              <a:rPr dirty="0" sz="1100" b="1">
                <a:solidFill>
                  <a:srgbClr val="4D4D4D"/>
                </a:solidFill>
                <a:latin typeface="Californian FB"/>
                <a:cs typeface="Californian FB"/>
              </a:rPr>
              <a:t>01</a:t>
            </a:r>
            <a:r>
              <a:rPr dirty="0" sz="1100" spc="-5" b="1">
                <a:solidFill>
                  <a:srgbClr val="4D4D4D"/>
                </a:solidFill>
                <a:latin typeface="Californian FB"/>
                <a:cs typeface="Californian FB"/>
              </a:rPr>
              <a:t>1</a:t>
            </a:r>
            <a:endParaRPr sz="1100">
              <a:latin typeface="Californian FB"/>
              <a:cs typeface="Californian FB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8140222" y="3332480"/>
            <a:ext cx="406400" cy="188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b="1">
                <a:solidFill>
                  <a:srgbClr val="4D4D4D"/>
                </a:solidFill>
                <a:latin typeface="Californian FB"/>
                <a:cs typeface="Californian FB"/>
              </a:rPr>
              <a:t>$1</a:t>
            </a:r>
            <a:r>
              <a:rPr dirty="0" sz="1100" spc="-5" b="1">
                <a:solidFill>
                  <a:srgbClr val="4D4D4D"/>
                </a:solidFill>
                <a:latin typeface="Californian FB"/>
                <a:cs typeface="Californian FB"/>
              </a:rPr>
              <a:t>,</a:t>
            </a:r>
            <a:r>
              <a:rPr dirty="0" sz="1100" b="1">
                <a:solidFill>
                  <a:srgbClr val="4D4D4D"/>
                </a:solidFill>
                <a:latin typeface="Californian FB"/>
                <a:cs typeface="Californian FB"/>
              </a:rPr>
              <a:t>05</a:t>
            </a:r>
            <a:r>
              <a:rPr dirty="0" sz="1100" spc="-5" b="1">
                <a:solidFill>
                  <a:srgbClr val="4D4D4D"/>
                </a:solidFill>
                <a:latin typeface="Californian FB"/>
                <a:cs typeface="Californian FB"/>
              </a:rPr>
              <a:t>9</a:t>
            </a:r>
            <a:endParaRPr sz="1100">
              <a:latin typeface="Californian FB"/>
              <a:cs typeface="Californian FB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8843543" y="3280664"/>
            <a:ext cx="386080" cy="188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b="1">
                <a:solidFill>
                  <a:srgbClr val="4D4D4D"/>
                </a:solidFill>
                <a:latin typeface="Californian FB"/>
                <a:cs typeface="Californian FB"/>
              </a:rPr>
              <a:t>$1,109</a:t>
            </a:r>
            <a:endParaRPr sz="1100">
              <a:latin typeface="Californian FB"/>
              <a:cs typeface="Californian FB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858831" y="5348732"/>
            <a:ext cx="127000" cy="1403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-15">
                <a:solidFill>
                  <a:srgbClr val="7F7F7F"/>
                </a:solidFill>
                <a:latin typeface="Californian FB"/>
                <a:cs typeface="Californian FB"/>
              </a:rPr>
              <a:t>$0</a:t>
            </a:r>
            <a:endParaRPr sz="800">
              <a:latin typeface="Californian FB"/>
              <a:cs typeface="Californian FB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753212" y="4790948"/>
            <a:ext cx="242570" cy="1403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-15">
                <a:solidFill>
                  <a:srgbClr val="7F7F7F"/>
                </a:solidFill>
                <a:latin typeface="Californian FB"/>
                <a:cs typeface="Californian FB"/>
              </a:rPr>
              <a:t>$</a:t>
            </a:r>
            <a:r>
              <a:rPr dirty="0" sz="800" spc="0">
                <a:solidFill>
                  <a:srgbClr val="7F7F7F"/>
                </a:solidFill>
                <a:latin typeface="Californian FB"/>
                <a:cs typeface="Californian FB"/>
              </a:rPr>
              <a:t>5</a:t>
            </a:r>
            <a:r>
              <a:rPr dirty="0" sz="800" spc="-5">
                <a:solidFill>
                  <a:srgbClr val="7F7F7F"/>
                </a:solidFill>
                <a:latin typeface="Californian FB"/>
                <a:cs typeface="Californian FB"/>
              </a:rPr>
              <a:t>0</a:t>
            </a:r>
            <a:r>
              <a:rPr dirty="0" sz="800" spc="-80">
                <a:solidFill>
                  <a:srgbClr val="7F7F7F"/>
                </a:solidFill>
                <a:latin typeface="Californian FB"/>
                <a:cs typeface="Californian FB"/>
              </a:rPr>
              <a:t> </a:t>
            </a:r>
            <a:r>
              <a:rPr dirty="0" sz="800" spc="-5">
                <a:solidFill>
                  <a:srgbClr val="7F7F7F"/>
                </a:solidFill>
                <a:latin typeface="Californian FB"/>
                <a:cs typeface="Californian FB"/>
              </a:rPr>
              <a:t>0</a:t>
            </a:r>
            <a:endParaRPr sz="800">
              <a:latin typeface="Californian FB"/>
              <a:cs typeface="Californian FB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691507" y="4230116"/>
            <a:ext cx="292100" cy="1403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-15">
                <a:solidFill>
                  <a:srgbClr val="7F7F7F"/>
                </a:solidFill>
                <a:latin typeface="Californian FB"/>
                <a:cs typeface="Californian FB"/>
              </a:rPr>
              <a:t>$</a:t>
            </a:r>
            <a:r>
              <a:rPr dirty="0" sz="800" spc="20">
                <a:solidFill>
                  <a:srgbClr val="7F7F7F"/>
                </a:solidFill>
                <a:latin typeface="Californian FB"/>
                <a:cs typeface="Californian FB"/>
              </a:rPr>
              <a:t>1,</a:t>
            </a:r>
            <a:r>
              <a:rPr dirty="0" sz="800" spc="-15">
                <a:solidFill>
                  <a:srgbClr val="7F7F7F"/>
                </a:solidFill>
                <a:latin typeface="Californian FB"/>
                <a:cs typeface="Californian FB"/>
              </a:rPr>
              <a:t>000</a:t>
            </a:r>
            <a:endParaRPr sz="800">
              <a:latin typeface="Californian FB"/>
              <a:cs typeface="Californian FB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694438" y="3669284"/>
            <a:ext cx="292100" cy="1403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>
                <a:solidFill>
                  <a:srgbClr val="7F7F7F"/>
                </a:solidFill>
                <a:latin typeface="Californian FB"/>
                <a:cs typeface="Californian FB"/>
              </a:rPr>
              <a:t>$1,500</a:t>
            </a:r>
            <a:endParaRPr sz="800">
              <a:latin typeface="Californian FB"/>
              <a:cs typeface="Californian FB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1300549" y="5482336"/>
            <a:ext cx="238760" cy="1562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55">
                <a:solidFill>
                  <a:srgbClr val="7F7F7F"/>
                </a:solidFill>
                <a:latin typeface="Californian FB"/>
                <a:cs typeface="Californian FB"/>
              </a:rPr>
              <a:t>2</a:t>
            </a:r>
            <a:r>
              <a:rPr dirty="0" sz="900" spc="25">
                <a:solidFill>
                  <a:srgbClr val="7F7F7F"/>
                </a:solidFill>
                <a:latin typeface="Californian FB"/>
                <a:cs typeface="Californian FB"/>
              </a:rPr>
              <a:t>0</a:t>
            </a:r>
            <a:r>
              <a:rPr dirty="0" sz="900" spc="-15">
                <a:solidFill>
                  <a:srgbClr val="7F7F7F"/>
                </a:solidFill>
                <a:latin typeface="Californian FB"/>
                <a:cs typeface="Californian FB"/>
              </a:rPr>
              <a:t>1</a:t>
            </a:r>
            <a:r>
              <a:rPr dirty="0" sz="900" spc="-5">
                <a:solidFill>
                  <a:srgbClr val="7F7F7F"/>
                </a:solidFill>
                <a:latin typeface="Californian FB"/>
                <a:cs typeface="Californian FB"/>
              </a:rPr>
              <a:t>4</a:t>
            </a:r>
            <a:endParaRPr sz="900">
              <a:latin typeface="Californian FB"/>
              <a:cs typeface="Californian FB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1995732" y="5482336"/>
            <a:ext cx="233679" cy="1562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55">
                <a:solidFill>
                  <a:srgbClr val="7F7F7F"/>
                </a:solidFill>
                <a:latin typeface="Californian FB"/>
                <a:cs typeface="Californian FB"/>
              </a:rPr>
              <a:t>2</a:t>
            </a:r>
            <a:r>
              <a:rPr dirty="0" sz="900" spc="25">
                <a:solidFill>
                  <a:srgbClr val="7F7F7F"/>
                </a:solidFill>
                <a:latin typeface="Californian FB"/>
                <a:cs typeface="Californian FB"/>
              </a:rPr>
              <a:t>0</a:t>
            </a:r>
            <a:r>
              <a:rPr dirty="0" sz="900" spc="-15">
                <a:solidFill>
                  <a:srgbClr val="7F7F7F"/>
                </a:solidFill>
                <a:latin typeface="Californian FB"/>
                <a:cs typeface="Californian FB"/>
              </a:rPr>
              <a:t>1</a:t>
            </a:r>
            <a:r>
              <a:rPr dirty="0" sz="900" spc="-5">
                <a:solidFill>
                  <a:srgbClr val="7F7F7F"/>
                </a:solidFill>
                <a:latin typeface="Californian FB"/>
                <a:cs typeface="Californian FB"/>
              </a:rPr>
              <a:t>5</a:t>
            </a:r>
            <a:endParaRPr sz="900">
              <a:latin typeface="Californian FB"/>
              <a:cs typeface="Californian FB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2687809" y="5482336"/>
            <a:ext cx="234315" cy="1562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55">
                <a:solidFill>
                  <a:srgbClr val="7F7F7F"/>
                </a:solidFill>
                <a:latin typeface="Californian FB"/>
                <a:cs typeface="Californian FB"/>
              </a:rPr>
              <a:t>2</a:t>
            </a:r>
            <a:r>
              <a:rPr dirty="0" sz="900" spc="25">
                <a:solidFill>
                  <a:srgbClr val="7F7F7F"/>
                </a:solidFill>
                <a:latin typeface="Californian FB"/>
                <a:cs typeface="Californian FB"/>
              </a:rPr>
              <a:t>0</a:t>
            </a:r>
            <a:r>
              <a:rPr dirty="0" sz="900" spc="-15">
                <a:solidFill>
                  <a:srgbClr val="7F7F7F"/>
                </a:solidFill>
                <a:latin typeface="Californian FB"/>
                <a:cs typeface="Californian FB"/>
              </a:rPr>
              <a:t>1</a:t>
            </a:r>
            <a:r>
              <a:rPr dirty="0" sz="900" spc="-5">
                <a:solidFill>
                  <a:srgbClr val="7F7F7F"/>
                </a:solidFill>
                <a:latin typeface="Californian FB"/>
                <a:cs typeface="Californian FB"/>
              </a:rPr>
              <a:t>6</a:t>
            </a:r>
            <a:endParaRPr sz="900">
              <a:latin typeface="Californian FB"/>
              <a:cs typeface="Californian FB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3383346" y="5482336"/>
            <a:ext cx="228600" cy="1562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55">
                <a:solidFill>
                  <a:srgbClr val="7F7F7F"/>
                </a:solidFill>
                <a:latin typeface="Californian FB"/>
                <a:cs typeface="Californian FB"/>
              </a:rPr>
              <a:t>2</a:t>
            </a:r>
            <a:r>
              <a:rPr dirty="0" sz="900" spc="25">
                <a:solidFill>
                  <a:srgbClr val="7F7F7F"/>
                </a:solidFill>
                <a:latin typeface="Californian FB"/>
                <a:cs typeface="Californian FB"/>
              </a:rPr>
              <a:t>0</a:t>
            </a:r>
            <a:r>
              <a:rPr dirty="0" sz="900" spc="-15">
                <a:solidFill>
                  <a:srgbClr val="7F7F7F"/>
                </a:solidFill>
                <a:latin typeface="Californian FB"/>
                <a:cs typeface="Californian FB"/>
              </a:rPr>
              <a:t>1</a:t>
            </a:r>
            <a:r>
              <a:rPr dirty="0" sz="900" spc="-5">
                <a:solidFill>
                  <a:srgbClr val="7F7F7F"/>
                </a:solidFill>
                <a:latin typeface="Californian FB"/>
                <a:cs typeface="Californian FB"/>
              </a:rPr>
              <a:t>7</a:t>
            </a:r>
            <a:endParaRPr sz="900">
              <a:latin typeface="Californian FB"/>
              <a:cs typeface="Californian FB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4073425" y="5482336"/>
            <a:ext cx="233679" cy="1562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55">
                <a:solidFill>
                  <a:srgbClr val="7F7F7F"/>
                </a:solidFill>
                <a:latin typeface="Californian FB"/>
                <a:cs typeface="Californian FB"/>
              </a:rPr>
              <a:t>2</a:t>
            </a:r>
            <a:r>
              <a:rPr dirty="0" sz="900" spc="25">
                <a:solidFill>
                  <a:srgbClr val="7F7F7F"/>
                </a:solidFill>
                <a:latin typeface="Californian FB"/>
                <a:cs typeface="Californian FB"/>
              </a:rPr>
              <a:t>0</a:t>
            </a:r>
            <a:r>
              <a:rPr dirty="0" sz="900" spc="-15">
                <a:solidFill>
                  <a:srgbClr val="7F7F7F"/>
                </a:solidFill>
                <a:latin typeface="Californian FB"/>
                <a:cs typeface="Californian FB"/>
              </a:rPr>
              <a:t>1</a:t>
            </a:r>
            <a:r>
              <a:rPr dirty="0" sz="900" spc="-5">
                <a:solidFill>
                  <a:srgbClr val="7F7F7F"/>
                </a:solidFill>
                <a:latin typeface="Californian FB"/>
                <a:cs typeface="Californian FB"/>
              </a:rPr>
              <a:t>8</a:t>
            </a:r>
            <a:endParaRPr sz="900">
              <a:latin typeface="Californian FB"/>
              <a:cs typeface="Californian FB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4765122" y="5482336"/>
            <a:ext cx="235585" cy="1562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55">
                <a:solidFill>
                  <a:srgbClr val="7F7F7F"/>
                </a:solidFill>
                <a:latin typeface="Californian FB"/>
                <a:cs typeface="Californian FB"/>
              </a:rPr>
              <a:t>2</a:t>
            </a:r>
            <a:r>
              <a:rPr dirty="0" sz="900" spc="25">
                <a:solidFill>
                  <a:srgbClr val="7F7F7F"/>
                </a:solidFill>
                <a:latin typeface="Californian FB"/>
                <a:cs typeface="Californian FB"/>
              </a:rPr>
              <a:t>0</a:t>
            </a:r>
            <a:r>
              <a:rPr dirty="0" sz="900" spc="-15">
                <a:solidFill>
                  <a:srgbClr val="7F7F7F"/>
                </a:solidFill>
                <a:latin typeface="Californian FB"/>
                <a:cs typeface="Californian FB"/>
              </a:rPr>
              <a:t>1</a:t>
            </a:r>
            <a:r>
              <a:rPr dirty="0" sz="900" spc="-5">
                <a:solidFill>
                  <a:srgbClr val="7F7F7F"/>
                </a:solidFill>
                <a:latin typeface="Californian FB"/>
                <a:cs typeface="Californian FB"/>
              </a:rPr>
              <a:t>9</a:t>
            </a:r>
            <a:endParaRPr sz="900">
              <a:latin typeface="Californian FB"/>
              <a:cs typeface="Californian FB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5448329" y="5482336"/>
            <a:ext cx="243204" cy="1562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55">
                <a:solidFill>
                  <a:srgbClr val="7F7F7F"/>
                </a:solidFill>
                <a:latin typeface="Californian FB"/>
                <a:cs typeface="Californian FB"/>
              </a:rPr>
              <a:t>2</a:t>
            </a:r>
            <a:r>
              <a:rPr dirty="0" sz="900" spc="25">
                <a:solidFill>
                  <a:srgbClr val="7F7F7F"/>
                </a:solidFill>
                <a:latin typeface="Californian FB"/>
                <a:cs typeface="Californian FB"/>
              </a:rPr>
              <a:t>0</a:t>
            </a:r>
            <a:r>
              <a:rPr dirty="0" sz="900" spc="-55">
                <a:solidFill>
                  <a:srgbClr val="7F7F7F"/>
                </a:solidFill>
                <a:latin typeface="Californian FB"/>
                <a:cs typeface="Californian FB"/>
              </a:rPr>
              <a:t>20</a:t>
            </a:r>
            <a:endParaRPr sz="900">
              <a:latin typeface="Californian FB"/>
              <a:cs typeface="Californian FB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6150435" y="5482336"/>
            <a:ext cx="223520" cy="1562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55">
                <a:solidFill>
                  <a:srgbClr val="7F7F7F"/>
                </a:solidFill>
                <a:latin typeface="Californian FB"/>
                <a:cs typeface="Californian FB"/>
              </a:rPr>
              <a:t>2</a:t>
            </a:r>
            <a:r>
              <a:rPr dirty="0" sz="900" spc="25">
                <a:solidFill>
                  <a:srgbClr val="7F7F7F"/>
                </a:solidFill>
                <a:latin typeface="Californian FB"/>
                <a:cs typeface="Californian FB"/>
              </a:rPr>
              <a:t>0</a:t>
            </a:r>
            <a:r>
              <a:rPr dirty="0" sz="900" spc="-55">
                <a:solidFill>
                  <a:srgbClr val="7F7F7F"/>
                </a:solidFill>
                <a:latin typeface="Californian FB"/>
                <a:cs typeface="Californian FB"/>
              </a:rPr>
              <a:t>21</a:t>
            </a:r>
            <a:endParaRPr sz="900">
              <a:latin typeface="Californian FB"/>
              <a:cs typeface="Californian FB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6834224" y="5482336"/>
            <a:ext cx="241300" cy="1562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55">
                <a:solidFill>
                  <a:srgbClr val="7F7F7F"/>
                </a:solidFill>
                <a:latin typeface="Californian FB"/>
                <a:cs typeface="Californian FB"/>
              </a:rPr>
              <a:t>2</a:t>
            </a:r>
            <a:r>
              <a:rPr dirty="0" sz="900" spc="25">
                <a:solidFill>
                  <a:srgbClr val="7F7F7F"/>
                </a:solidFill>
                <a:latin typeface="Californian FB"/>
                <a:cs typeface="Californian FB"/>
              </a:rPr>
              <a:t>0</a:t>
            </a:r>
            <a:r>
              <a:rPr dirty="0" sz="900" spc="-55">
                <a:solidFill>
                  <a:srgbClr val="7F7F7F"/>
                </a:solidFill>
                <a:latin typeface="Californian FB"/>
                <a:cs typeface="Californian FB"/>
              </a:rPr>
              <a:t>22</a:t>
            </a:r>
            <a:endParaRPr sz="900">
              <a:latin typeface="Californian FB"/>
              <a:cs typeface="Californian FB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7529028" y="5482336"/>
            <a:ext cx="236854" cy="1562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55">
                <a:solidFill>
                  <a:srgbClr val="7F7F7F"/>
                </a:solidFill>
                <a:latin typeface="Californian FB"/>
                <a:cs typeface="Californian FB"/>
              </a:rPr>
              <a:t>2</a:t>
            </a:r>
            <a:r>
              <a:rPr dirty="0" sz="900" spc="25">
                <a:solidFill>
                  <a:srgbClr val="7F7F7F"/>
                </a:solidFill>
                <a:latin typeface="Californian FB"/>
                <a:cs typeface="Californian FB"/>
              </a:rPr>
              <a:t>0</a:t>
            </a:r>
            <a:r>
              <a:rPr dirty="0" sz="900" spc="-55">
                <a:solidFill>
                  <a:srgbClr val="7F7F7F"/>
                </a:solidFill>
                <a:latin typeface="Californian FB"/>
                <a:cs typeface="Californian FB"/>
              </a:rPr>
              <a:t>23</a:t>
            </a:r>
            <a:endParaRPr sz="900">
              <a:latin typeface="Californian FB"/>
              <a:cs typeface="Californian FB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8217568" y="5482336"/>
            <a:ext cx="245110" cy="1562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55">
                <a:solidFill>
                  <a:srgbClr val="7F7F7F"/>
                </a:solidFill>
                <a:latin typeface="Californian FB"/>
                <a:cs typeface="Californian FB"/>
              </a:rPr>
              <a:t>2</a:t>
            </a:r>
            <a:r>
              <a:rPr dirty="0" sz="900" spc="25">
                <a:solidFill>
                  <a:srgbClr val="7F7F7F"/>
                </a:solidFill>
                <a:latin typeface="Californian FB"/>
                <a:cs typeface="Californian FB"/>
              </a:rPr>
              <a:t>0</a:t>
            </a:r>
            <a:r>
              <a:rPr dirty="0" sz="900" spc="-55">
                <a:solidFill>
                  <a:srgbClr val="7F7F7F"/>
                </a:solidFill>
                <a:latin typeface="Californian FB"/>
                <a:cs typeface="Californian FB"/>
              </a:rPr>
              <a:t>24</a:t>
            </a:r>
            <a:endParaRPr sz="900">
              <a:latin typeface="Californian FB"/>
              <a:cs typeface="Californian FB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8912750" y="5482336"/>
            <a:ext cx="240029" cy="1562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55">
                <a:solidFill>
                  <a:srgbClr val="7F7F7F"/>
                </a:solidFill>
                <a:latin typeface="Californian FB"/>
                <a:cs typeface="Californian FB"/>
              </a:rPr>
              <a:t>2</a:t>
            </a:r>
            <a:r>
              <a:rPr dirty="0" sz="900" spc="25">
                <a:solidFill>
                  <a:srgbClr val="7F7F7F"/>
                </a:solidFill>
                <a:latin typeface="Californian FB"/>
                <a:cs typeface="Californian FB"/>
              </a:rPr>
              <a:t>0</a:t>
            </a:r>
            <a:r>
              <a:rPr dirty="0" sz="900" spc="-55">
                <a:solidFill>
                  <a:srgbClr val="7F7F7F"/>
                </a:solidFill>
                <a:latin typeface="Californian FB"/>
                <a:cs typeface="Californian FB"/>
              </a:rPr>
              <a:t>25</a:t>
            </a:r>
            <a:endParaRPr sz="900">
              <a:latin typeface="Californian FB"/>
              <a:cs typeface="Californian FB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694519" y="2248916"/>
            <a:ext cx="3010535" cy="236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10" b="1">
                <a:solidFill>
                  <a:srgbClr val="102A7E"/>
                </a:solidFill>
                <a:latin typeface="Californian FB"/>
                <a:cs typeface="Californian FB"/>
              </a:rPr>
              <a:t>Equipment </a:t>
            </a:r>
            <a:r>
              <a:rPr dirty="0" sz="1400" spc="5" b="1">
                <a:solidFill>
                  <a:srgbClr val="102A7E"/>
                </a:solidFill>
                <a:latin typeface="Californian FB"/>
                <a:cs typeface="Californian FB"/>
              </a:rPr>
              <a:t>Finance </a:t>
            </a:r>
            <a:r>
              <a:rPr dirty="0" sz="1400" spc="10" b="1">
                <a:solidFill>
                  <a:srgbClr val="102A7E"/>
                </a:solidFill>
                <a:latin typeface="Californian FB"/>
                <a:cs typeface="Californian FB"/>
              </a:rPr>
              <a:t>Industry </a:t>
            </a:r>
            <a:r>
              <a:rPr dirty="0" sz="1400" spc="5" b="1">
                <a:solidFill>
                  <a:srgbClr val="102A7E"/>
                </a:solidFill>
                <a:latin typeface="Californian FB"/>
                <a:cs typeface="Californian FB"/>
              </a:rPr>
              <a:t>Size</a:t>
            </a:r>
            <a:r>
              <a:rPr dirty="0" sz="1400" spc="30" b="1">
                <a:solidFill>
                  <a:srgbClr val="102A7E"/>
                </a:solidFill>
                <a:latin typeface="Californian FB"/>
                <a:cs typeface="Californian FB"/>
              </a:rPr>
              <a:t> </a:t>
            </a:r>
            <a:r>
              <a:rPr dirty="0" sz="1400" spc="10" b="1">
                <a:solidFill>
                  <a:srgbClr val="102A7E"/>
                </a:solidFill>
                <a:latin typeface="Californian FB"/>
                <a:cs typeface="Californian FB"/>
              </a:rPr>
              <a:t>($B)</a:t>
            </a:r>
            <a:endParaRPr sz="1400">
              <a:latin typeface="Californian FB"/>
              <a:cs typeface="Californian FB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6631349" y="2674628"/>
            <a:ext cx="0" cy="2764155"/>
          </a:xfrm>
          <a:custGeom>
            <a:avLst/>
            <a:gdLst/>
            <a:ahLst/>
            <a:cxnLst/>
            <a:rect l="l" t="t" r="r" b="b"/>
            <a:pathLst>
              <a:path w="0" h="2764154">
                <a:moveTo>
                  <a:pt x="0" y="2764158"/>
                </a:moveTo>
                <a:lnTo>
                  <a:pt x="0" y="0"/>
                </a:lnTo>
              </a:path>
            </a:pathLst>
          </a:custGeom>
          <a:ln w="7580">
            <a:solidFill>
              <a:srgbClr val="4D4D4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6745975" y="2626812"/>
            <a:ext cx="928369" cy="252095"/>
          </a:xfrm>
          <a:custGeom>
            <a:avLst/>
            <a:gdLst/>
            <a:ahLst/>
            <a:cxnLst/>
            <a:rect l="l" t="t" r="r" b="b"/>
            <a:pathLst>
              <a:path w="928370" h="252094">
                <a:moveTo>
                  <a:pt x="802267" y="0"/>
                </a:moveTo>
                <a:lnTo>
                  <a:pt x="0" y="0"/>
                </a:lnTo>
                <a:lnTo>
                  <a:pt x="0" y="252103"/>
                </a:lnTo>
                <a:lnTo>
                  <a:pt x="802267" y="252103"/>
                </a:lnTo>
                <a:lnTo>
                  <a:pt x="928246" y="126051"/>
                </a:lnTo>
                <a:lnTo>
                  <a:pt x="802267" y="0"/>
                </a:lnTo>
                <a:close/>
              </a:path>
            </a:pathLst>
          </a:custGeom>
          <a:solidFill>
            <a:srgbClr val="5A278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6745975" y="2626812"/>
            <a:ext cx="928369" cy="252095"/>
          </a:xfrm>
          <a:custGeom>
            <a:avLst/>
            <a:gdLst/>
            <a:ahLst/>
            <a:cxnLst/>
            <a:rect l="l" t="t" r="r" b="b"/>
            <a:pathLst>
              <a:path w="928370" h="252094">
                <a:moveTo>
                  <a:pt x="0" y="0"/>
                </a:moveTo>
                <a:lnTo>
                  <a:pt x="802267" y="0"/>
                </a:lnTo>
                <a:lnTo>
                  <a:pt x="928245" y="126051"/>
                </a:lnTo>
                <a:lnTo>
                  <a:pt x="802267" y="252103"/>
                </a:lnTo>
                <a:lnTo>
                  <a:pt x="0" y="252103"/>
                </a:lnTo>
                <a:lnTo>
                  <a:pt x="0" y="0"/>
                </a:lnTo>
                <a:close/>
              </a:path>
            </a:pathLst>
          </a:custGeom>
          <a:ln w="20225">
            <a:solidFill>
              <a:srgbClr val="5A278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 txBox="1"/>
          <p:nvPr/>
        </p:nvSpPr>
        <p:spPr>
          <a:xfrm>
            <a:off x="674730" y="2547620"/>
            <a:ext cx="6647180" cy="7016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5240">
              <a:lnSpc>
                <a:spcPts val="905"/>
              </a:lnSpc>
            </a:pPr>
            <a:r>
              <a:rPr dirty="0" sz="800" spc="-15">
                <a:solidFill>
                  <a:srgbClr val="7F7F7F"/>
                </a:solidFill>
                <a:latin typeface="Californian FB"/>
                <a:cs typeface="Californian FB"/>
              </a:rPr>
              <a:t>$</a:t>
            </a:r>
            <a:r>
              <a:rPr dirty="0" sz="800" spc="-5">
                <a:solidFill>
                  <a:srgbClr val="7F7F7F"/>
                </a:solidFill>
                <a:latin typeface="Californian FB"/>
                <a:cs typeface="Californian FB"/>
              </a:rPr>
              <a:t>2</a:t>
            </a:r>
            <a:r>
              <a:rPr dirty="0" sz="800" spc="20">
                <a:solidFill>
                  <a:srgbClr val="7F7F7F"/>
                </a:solidFill>
                <a:latin typeface="Californian FB"/>
                <a:cs typeface="Californian FB"/>
              </a:rPr>
              <a:t>,</a:t>
            </a:r>
            <a:r>
              <a:rPr dirty="0" sz="800" spc="0">
                <a:solidFill>
                  <a:srgbClr val="7F7F7F"/>
                </a:solidFill>
                <a:latin typeface="Californian FB"/>
                <a:cs typeface="Californian FB"/>
              </a:rPr>
              <a:t>5</a:t>
            </a:r>
            <a:r>
              <a:rPr dirty="0" sz="800" spc="-5">
                <a:solidFill>
                  <a:srgbClr val="7F7F7F"/>
                </a:solidFill>
                <a:latin typeface="Californian FB"/>
                <a:cs typeface="Californian FB"/>
              </a:rPr>
              <a:t>0</a:t>
            </a:r>
            <a:r>
              <a:rPr dirty="0" sz="800" spc="-80">
                <a:solidFill>
                  <a:srgbClr val="7F7F7F"/>
                </a:solidFill>
                <a:latin typeface="Californian FB"/>
                <a:cs typeface="Californian FB"/>
              </a:rPr>
              <a:t> </a:t>
            </a:r>
            <a:r>
              <a:rPr dirty="0" sz="800" spc="-5">
                <a:solidFill>
                  <a:srgbClr val="7F7F7F"/>
                </a:solidFill>
                <a:latin typeface="Californian FB"/>
                <a:cs typeface="Californian FB"/>
              </a:rPr>
              <a:t>0</a:t>
            </a:r>
            <a:endParaRPr sz="800">
              <a:latin typeface="Californian FB"/>
              <a:cs typeface="Californian FB"/>
            </a:endParaRPr>
          </a:p>
          <a:p>
            <a:pPr algn="r" marR="5080">
              <a:lnSpc>
                <a:spcPts val="1265"/>
              </a:lnSpc>
            </a:pPr>
            <a:r>
              <a:rPr dirty="0" sz="1100">
                <a:solidFill>
                  <a:srgbClr val="FFFFFF"/>
                </a:solidFill>
                <a:latin typeface="Californian FB"/>
                <a:cs typeface="Californian FB"/>
              </a:rPr>
              <a:t>Fore</a:t>
            </a:r>
            <a:r>
              <a:rPr dirty="0" sz="1100" spc="-5">
                <a:solidFill>
                  <a:srgbClr val="FFFFFF"/>
                </a:solidFill>
                <a:latin typeface="Californian FB"/>
                <a:cs typeface="Californian FB"/>
              </a:rPr>
              <a:t>cast</a:t>
            </a:r>
            <a:endParaRPr sz="1100">
              <a:latin typeface="Californian FB"/>
              <a:cs typeface="Californian FB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dirty="0" sz="800" spc="-15">
                <a:solidFill>
                  <a:srgbClr val="7F7F7F"/>
                </a:solidFill>
                <a:latin typeface="Californian FB"/>
                <a:cs typeface="Californian FB"/>
              </a:rPr>
              <a:t>$</a:t>
            </a:r>
            <a:r>
              <a:rPr dirty="0" sz="800" spc="-5">
                <a:solidFill>
                  <a:srgbClr val="7F7F7F"/>
                </a:solidFill>
                <a:latin typeface="Californian FB"/>
                <a:cs typeface="Californian FB"/>
              </a:rPr>
              <a:t>2</a:t>
            </a:r>
            <a:r>
              <a:rPr dirty="0" sz="800" spc="20">
                <a:solidFill>
                  <a:srgbClr val="7F7F7F"/>
                </a:solidFill>
                <a:latin typeface="Californian FB"/>
                <a:cs typeface="Californian FB"/>
              </a:rPr>
              <a:t>,</a:t>
            </a:r>
            <a:r>
              <a:rPr dirty="0" sz="800" spc="-15">
                <a:solidFill>
                  <a:srgbClr val="7F7F7F"/>
                </a:solidFill>
                <a:latin typeface="Californian FB"/>
                <a:cs typeface="Californian FB"/>
              </a:rPr>
              <a:t>0</a:t>
            </a:r>
            <a:r>
              <a:rPr dirty="0" sz="800" spc="-5">
                <a:solidFill>
                  <a:srgbClr val="7F7F7F"/>
                </a:solidFill>
                <a:latin typeface="Californian FB"/>
                <a:cs typeface="Californian FB"/>
              </a:rPr>
              <a:t>0</a:t>
            </a:r>
            <a:r>
              <a:rPr dirty="0" sz="800" spc="-80">
                <a:solidFill>
                  <a:srgbClr val="7F7F7F"/>
                </a:solidFill>
                <a:latin typeface="Californian FB"/>
                <a:cs typeface="Californian FB"/>
              </a:rPr>
              <a:t> </a:t>
            </a:r>
            <a:r>
              <a:rPr dirty="0" sz="800" spc="-5">
                <a:solidFill>
                  <a:srgbClr val="7F7F7F"/>
                </a:solidFill>
                <a:latin typeface="Californian FB"/>
                <a:cs typeface="Californian FB"/>
              </a:rPr>
              <a:t>0</a:t>
            </a:r>
            <a:endParaRPr sz="800">
              <a:latin typeface="Californian FB"/>
              <a:cs typeface="Californian FB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7698784" y="2238565"/>
            <a:ext cx="1684020" cy="334645"/>
          </a:xfrm>
          <a:custGeom>
            <a:avLst/>
            <a:gdLst/>
            <a:ahLst/>
            <a:cxnLst/>
            <a:rect l="l" t="t" r="r" b="b"/>
            <a:pathLst>
              <a:path w="1684020" h="334644">
                <a:moveTo>
                  <a:pt x="0" y="334138"/>
                </a:moveTo>
                <a:lnTo>
                  <a:pt x="1683680" y="334138"/>
                </a:lnTo>
                <a:lnTo>
                  <a:pt x="1683680" y="0"/>
                </a:lnTo>
                <a:lnTo>
                  <a:pt x="0" y="0"/>
                </a:lnTo>
                <a:lnTo>
                  <a:pt x="0" y="334138"/>
                </a:lnTo>
                <a:close/>
              </a:path>
            </a:pathLst>
          </a:custGeom>
          <a:solidFill>
            <a:srgbClr val="5A278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7679708" y="2238565"/>
            <a:ext cx="1703070" cy="334645"/>
          </a:xfrm>
          <a:custGeom>
            <a:avLst/>
            <a:gdLst/>
            <a:ahLst/>
            <a:cxnLst/>
            <a:rect l="l" t="t" r="r" b="b"/>
            <a:pathLst>
              <a:path w="1703070" h="334644">
                <a:moveTo>
                  <a:pt x="0" y="0"/>
                </a:moveTo>
                <a:lnTo>
                  <a:pt x="283792" y="0"/>
                </a:lnTo>
                <a:lnTo>
                  <a:pt x="709481" y="0"/>
                </a:lnTo>
                <a:lnTo>
                  <a:pt x="1702756" y="0"/>
                </a:lnTo>
                <a:lnTo>
                  <a:pt x="1702756" y="194914"/>
                </a:lnTo>
                <a:lnTo>
                  <a:pt x="1702756" y="278449"/>
                </a:lnTo>
                <a:lnTo>
                  <a:pt x="1702756" y="334137"/>
                </a:lnTo>
                <a:lnTo>
                  <a:pt x="709481" y="334137"/>
                </a:lnTo>
                <a:lnTo>
                  <a:pt x="283792" y="334137"/>
                </a:lnTo>
                <a:lnTo>
                  <a:pt x="0" y="334137"/>
                </a:lnTo>
                <a:lnTo>
                  <a:pt x="0" y="278449"/>
                </a:lnTo>
                <a:lnTo>
                  <a:pt x="0" y="167420"/>
                </a:lnTo>
                <a:lnTo>
                  <a:pt x="0" y="194914"/>
                </a:lnTo>
                <a:lnTo>
                  <a:pt x="0" y="0"/>
                </a:lnTo>
                <a:close/>
              </a:path>
            </a:pathLst>
          </a:custGeom>
          <a:ln w="1516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 txBox="1"/>
          <p:nvPr/>
        </p:nvSpPr>
        <p:spPr>
          <a:xfrm>
            <a:off x="7973867" y="2253996"/>
            <a:ext cx="1113790" cy="3092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4445">
              <a:lnSpc>
                <a:spcPct val="100000"/>
              </a:lnSpc>
            </a:pPr>
            <a:r>
              <a:rPr dirty="0" sz="1000" spc="-25" b="1">
                <a:solidFill>
                  <a:srgbClr val="FFFFFF"/>
                </a:solidFill>
                <a:latin typeface="Californian FB"/>
                <a:cs typeface="Californian FB"/>
              </a:rPr>
              <a:t>Financed</a:t>
            </a:r>
            <a:endParaRPr sz="1000">
              <a:latin typeface="Californian FB"/>
              <a:cs typeface="Californian FB"/>
            </a:endParaRPr>
          </a:p>
          <a:p>
            <a:pPr algn="ctr">
              <a:lnSpc>
                <a:spcPct val="100000"/>
              </a:lnSpc>
            </a:pPr>
            <a:r>
              <a:rPr dirty="0" sz="900" spc="-20" b="1">
                <a:solidFill>
                  <a:srgbClr val="FFFFFF"/>
                </a:solidFill>
                <a:latin typeface="Californian FB"/>
                <a:cs typeface="Californian FB"/>
              </a:rPr>
              <a:t>Equipment</a:t>
            </a:r>
            <a:r>
              <a:rPr dirty="0" sz="900" spc="-50" b="1">
                <a:solidFill>
                  <a:srgbClr val="FFFFFF"/>
                </a:solidFill>
                <a:latin typeface="Californian FB"/>
                <a:cs typeface="Californian FB"/>
              </a:rPr>
              <a:t> </a:t>
            </a:r>
            <a:r>
              <a:rPr dirty="0" sz="900" spc="-20" b="1">
                <a:solidFill>
                  <a:srgbClr val="FFFFFF"/>
                </a:solidFill>
                <a:latin typeface="Californian FB"/>
                <a:cs typeface="Californian FB"/>
              </a:rPr>
              <a:t>Investment</a:t>
            </a:r>
            <a:endParaRPr sz="900">
              <a:latin typeface="Californian FB"/>
              <a:cs typeface="Californian FB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5996115" y="2238565"/>
            <a:ext cx="1703070" cy="334645"/>
          </a:xfrm>
          <a:custGeom>
            <a:avLst/>
            <a:gdLst/>
            <a:ahLst/>
            <a:cxnLst/>
            <a:rect l="l" t="t" r="r" b="b"/>
            <a:pathLst>
              <a:path w="1703070" h="334644">
                <a:moveTo>
                  <a:pt x="0" y="0"/>
                </a:moveTo>
                <a:lnTo>
                  <a:pt x="1702668" y="0"/>
                </a:lnTo>
                <a:lnTo>
                  <a:pt x="1702668" y="334138"/>
                </a:lnTo>
                <a:lnTo>
                  <a:pt x="0" y="334138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5996115" y="2238565"/>
            <a:ext cx="1703070" cy="334645"/>
          </a:xfrm>
          <a:custGeom>
            <a:avLst/>
            <a:gdLst/>
            <a:ahLst/>
            <a:cxnLst/>
            <a:rect l="l" t="t" r="r" b="b"/>
            <a:pathLst>
              <a:path w="1703070" h="334644">
                <a:moveTo>
                  <a:pt x="0" y="0"/>
                </a:moveTo>
                <a:lnTo>
                  <a:pt x="283778" y="0"/>
                </a:lnTo>
                <a:lnTo>
                  <a:pt x="709445" y="0"/>
                </a:lnTo>
                <a:lnTo>
                  <a:pt x="1702669" y="0"/>
                </a:lnTo>
                <a:lnTo>
                  <a:pt x="1702669" y="55689"/>
                </a:lnTo>
                <a:lnTo>
                  <a:pt x="1702669" y="139224"/>
                </a:lnTo>
                <a:lnTo>
                  <a:pt x="1702669" y="334137"/>
                </a:lnTo>
                <a:lnTo>
                  <a:pt x="709445" y="334137"/>
                </a:lnTo>
                <a:lnTo>
                  <a:pt x="283778" y="334137"/>
                </a:lnTo>
                <a:lnTo>
                  <a:pt x="0" y="334137"/>
                </a:lnTo>
                <a:lnTo>
                  <a:pt x="0" y="139224"/>
                </a:lnTo>
                <a:lnTo>
                  <a:pt x="0" y="104137"/>
                </a:lnTo>
                <a:lnTo>
                  <a:pt x="0" y="55689"/>
                </a:lnTo>
                <a:lnTo>
                  <a:pt x="0" y="0"/>
                </a:lnTo>
                <a:close/>
              </a:path>
            </a:pathLst>
          </a:custGeom>
          <a:ln w="1516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 txBox="1"/>
          <p:nvPr/>
        </p:nvSpPr>
        <p:spPr>
          <a:xfrm>
            <a:off x="6214427" y="2257583"/>
            <a:ext cx="1268095" cy="2997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63855" marR="5080" indent="-351790">
              <a:lnSpc>
                <a:spcPct val="102200"/>
              </a:lnSpc>
            </a:pPr>
            <a:r>
              <a:rPr dirty="0" sz="900" spc="-15" b="1">
                <a:solidFill>
                  <a:srgbClr val="333333"/>
                </a:solidFill>
                <a:latin typeface="Californian FB"/>
                <a:cs typeface="Californian FB"/>
              </a:rPr>
              <a:t>Non-Financed </a:t>
            </a:r>
            <a:r>
              <a:rPr dirty="0" sz="900" spc="-20" b="1">
                <a:solidFill>
                  <a:srgbClr val="333333"/>
                </a:solidFill>
                <a:latin typeface="Californian FB"/>
                <a:cs typeface="Californian FB"/>
              </a:rPr>
              <a:t>Equipment  Investment</a:t>
            </a:r>
            <a:endParaRPr sz="900">
              <a:latin typeface="Californian FB"/>
              <a:cs typeface="Californian FB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5930963" y="3086947"/>
            <a:ext cx="673735" cy="2551430"/>
          </a:xfrm>
          <a:custGeom>
            <a:avLst/>
            <a:gdLst/>
            <a:ahLst/>
            <a:cxnLst/>
            <a:rect l="l" t="t" r="r" b="b"/>
            <a:pathLst>
              <a:path w="673734" h="2551429">
                <a:moveTo>
                  <a:pt x="561080" y="0"/>
                </a:moveTo>
                <a:lnTo>
                  <a:pt x="112217" y="0"/>
                </a:lnTo>
                <a:lnTo>
                  <a:pt x="68537" y="8823"/>
                </a:lnTo>
                <a:lnTo>
                  <a:pt x="32867" y="32886"/>
                </a:lnTo>
                <a:lnTo>
                  <a:pt x="8818" y="68576"/>
                </a:lnTo>
                <a:lnTo>
                  <a:pt x="0" y="112281"/>
                </a:lnTo>
                <a:lnTo>
                  <a:pt x="0" y="2439117"/>
                </a:lnTo>
                <a:lnTo>
                  <a:pt x="8818" y="2482822"/>
                </a:lnTo>
                <a:lnTo>
                  <a:pt x="32867" y="2518512"/>
                </a:lnTo>
                <a:lnTo>
                  <a:pt x="68537" y="2542575"/>
                </a:lnTo>
                <a:lnTo>
                  <a:pt x="112217" y="2551399"/>
                </a:lnTo>
                <a:lnTo>
                  <a:pt x="561080" y="2551399"/>
                </a:lnTo>
                <a:lnTo>
                  <a:pt x="604760" y="2542575"/>
                </a:lnTo>
                <a:lnTo>
                  <a:pt x="640430" y="2518512"/>
                </a:lnTo>
                <a:lnTo>
                  <a:pt x="664479" y="2482822"/>
                </a:lnTo>
                <a:lnTo>
                  <a:pt x="673298" y="2439117"/>
                </a:lnTo>
                <a:lnTo>
                  <a:pt x="673298" y="112281"/>
                </a:lnTo>
                <a:lnTo>
                  <a:pt x="664479" y="68576"/>
                </a:lnTo>
                <a:lnTo>
                  <a:pt x="640430" y="32886"/>
                </a:lnTo>
                <a:lnTo>
                  <a:pt x="604760" y="8823"/>
                </a:lnTo>
                <a:lnTo>
                  <a:pt x="561080" y="0"/>
                </a:lnTo>
                <a:close/>
              </a:path>
            </a:pathLst>
          </a:custGeom>
          <a:solidFill>
            <a:srgbClr val="FFFF00">
              <a:alpha val="101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5930963" y="3086947"/>
            <a:ext cx="673735" cy="2551430"/>
          </a:xfrm>
          <a:custGeom>
            <a:avLst/>
            <a:gdLst/>
            <a:ahLst/>
            <a:cxnLst/>
            <a:rect l="l" t="t" r="r" b="b"/>
            <a:pathLst>
              <a:path w="673734" h="2551429">
                <a:moveTo>
                  <a:pt x="0" y="112282"/>
                </a:moveTo>
                <a:lnTo>
                  <a:pt x="8818" y="68576"/>
                </a:lnTo>
                <a:lnTo>
                  <a:pt x="32867" y="32886"/>
                </a:lnTo>
                <a:lnTo>
                  <a:pt x="68537" y="8823"/>
                </a:lnTo>
                <a:lnTo>
                  <a:pt x="112217" y="0"/>
                </a:lnTo>
                <a:lnTo>
                  <a:pt x="561080" y="0"/>
                </a:lnTo>
                <a:lnTo>
                  <a:pt x="604760" y="8823"/>
                </a:lnTo>
                <a:lnTo>
                  <a:pt x="640430" y="32886"/>
                </a:lnTo>
                <a:lnTo>
                  <a:pt x="664479" y="68576"/>
                </a:lnTo>
                <a:lnTo>
                  <a:pt x="673298" y="112282"/>
                </a:lnTo>
                <a:lnTo>
                  <a:pt x="673298" y="2439117"/>
                </a:lnTo>
                <a:lnTo>
                  <a:pt x="664479" y="2482822"/>
                </a:lnTo>
                <a:lnTo>
                  <a:pt x="640430" y="2518512"/>
                </a:lnTo>
                <a:lnTo>
                  <a:pt x="604760" y="2542575"/>
                </a:lnTo>
                <a:lnTo>
                  <a:pt x="561080" y="2551399"/>
                </a:lnTo>
                <a:lnTo>
                  <a:pt x="112217" y="2551399"/>
                </a:lnTo>
                <a:lnTo>
                  <a:pt x="68537" y="2542575"/>
                </a:lnTo>
                <a:lnTo>
                  <a:pt x="32867" y="2518512"/>
                </a:lnTo>
                <a:lnTo>
                  <a:pt x="8818" y="2482822"/>
                </a:lnTo>
                <a:lnTo>
                  <a:pt x="0" y="2439117"/>
                </a:lnTo>
                <a:lnTo>
                  <a:pt x="0" y="112282"/>
                </a:lnTo>
                <a:close/>
              </a:path>
            </a:pathLst>
          </a:custGeom>
          <a:ln w="7580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5729754" y="6074178"/>
            <a:ext cx="1624547" cy="3790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2700431" y="6074178"/>
            <a:ext cx="1623931" cy="3790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800" y="1155700"/>
            <a:ext cx="9701784" cy="5461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417567" y="1372108"/>
            <a:ext cx="5462016" cy="3657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77800" y="1155700"/>
            <a:ext cx="9128760" cy="52242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666735" y="6008115"/>
            <a:ext cx="2051303" cy="4632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208931" y="1155700"/>
            <a:ext cx="5671668" cy="37549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091847" y="1155700"/>
            <a:ext cx="2842895" cy="680720"/>
          </a:xfrm>
          <a:custGeom>
            <a:avLst/>
            <a:gdLst/>
            <a:ahLst/>
            <a:cxnLst/>
            <a:rect l="l" t="t" r="r" b="b"/>
            <a:pathLst>
              <a:path w="2842895" h="680719">
                <a:moveTo>
                  <a:pt x="2842812" y="0"/>
                </a:moveTo>
                <a:lnTo>
                  <a:pt x="0" y="0"/>
                </a:lnTo>
                <a:lnTo>
                  <a:pt x="11461" y="15335"/>
                </a:lnTo>
                <a:lnTo>
                  <a:pt x="42399" y="51864"/>
                </a:lnTo>
                <a:lnTo>
                  <a:pt x="74265" y="87563"/>
                </a:lnTo>
                <a:lnTo>
                  <a:pt x="107043" y="122413"/>
                </a:lnTo>
                <a:lnTo>
                  <a:pt x="140712" y="156396"/>
                </a:lnTo>
                <a:lnTo>
                  <a:pt x="175255" y="189492"/>
                </a:lnTo>
                <a:lnTo>
                  <a:pt x="210652" y="221683"/>
                </a:lnTo>
                <a:lnTo>
                  <a:pt x="246886" y="252950"/>
                </a:lnTo>
                <a:lnTo>
                  <a:pt x="283937" y="283275"/>
                </a:lnTo>
                <a:lnTo>
                  <a:pt x="321787" y="312640"/>
                </a:lnTo>
                <a:lnTo>
                  <a:pt x="360417" y="341024"/>
                </a:lnTo>
                <a:lnTo>
                  <a:pt x="399809" y="368411"/>
                </a:lnTo>
                <a:lnTo>
                  <a:pt x="439944" y="394781"/>
                </a:lnTo>
                <a:lnTo>
                  <a:pt x="480803" y="420115"/>
                </a:lnTo>
                <a:lnTo>
                  <a:pt x="522368" y="444395"/>
                </a:lnTo>
                <a:lnTo>
                  <a:pt x="564620" y="467603"/>
                </a:lnTo>
                <a:lnTo>
                  <a:pt x="607540" y="489719"/>
                </a:lnTo>
                <a:lnTo>
                  <a:pt x="651110" y="510725"/>
                </a:lnTo>
                <a:lnTo>
                  <a:pt x="695312" y="530602"/>
                </a:lnTo>
                <a:lnTo>
                  <a:pt x="740126" y="549333"/>
                </a:lnTo>
                <a:lnTo>
                  <a:pt x="785534" y="566897"/>
                </a:lnTo>
                <a:lnTo>
                  <a:pt x="831517" y="583276"/>
                </a:lnTo>
                <a:lnTo>
                  <a:pt x="878057" y="598453"/>
                </a:lnTo>
                <a:lnTo>
                  <a:pt x="925135" y="612407"/>
                </a:lnTo>
                <a:lnTo>
                  <a:pt x="972732" y="625121"/>
                </a:lnTo>
                <a:lnTo>
                  <a:pt x="1020830" y="636576"/>
                </a:lnTo>
                <a:lnTo>
                  <a:pt x="1069410" y="646753"/>
                </a:lnTo>
                <a:lnTo>
                  <a:pt x="1118454" y="655633"/>
                </a:lnTo>
                <a:lnTo>
                  <a:pt x="1167943" y="663199"/>
                </a:lnTo>
                <a:lnTo>
                  <a:pt x="1217857" y="669430"/>
                </a:lnTo>
                <a:lnTo>
                  <a:pt x="1268180" y="674310"/>
                </a:lnTo>
                <a:lnTo>
                  <a:pt x="1318891" y="677818"/>
                </a:lnTo>
                <a:lnTo>
                  <a:pt x="1369973" y="679937"/>
                </a:lnTo>
                <a:lnTo>
                  <a:pt x="1421406" y="680647"/>
                </a:lnTo>
                <a:lnTo>
                  <a:pt x="1472840" y="679937"/>
                </a:lnTo>
                <a:lnTo>
                  <a:pt x="1523921" y="677818"/>
                </a:lnTo>
                <a:lnTo>
                  <a:pt x="1574633" y="674310"/>
                </a:lnTo>
                <a:lnTo>
                  <a:pt x="1624955" y="669430"/>
                </a:lnTo>
                <a:lnTo>
                  <a:pt x="1674870" y="663199"/>
                </a:lnTo>
                <a:lnTo>
                  <a:pt x="1724358" y="655633"/>
                </a:lnTo>
                <a:lnTo>
                  <a:pt x="1773402" y="646753"/>
                </a:lnTo>
                <a:lnTo>
                  <a:pt x="1821982" y="636576"/>
                </a:lnTo>
                <a:lnTo>
                  <a:pt x="1870080" y="625121"/>
                </a:lnTo>
                <a:lnTo>
                  <a:pt x="1917677" y="612407"/>
                </a:lnTo>
                <a:lnTo>
                  <a:pt x="1964755" y="598453"/>
                </a:lnTo>
                <a:lnTo>
                  <a:pt x="2011295" y="583276"/>
                </a:lnTo>
                <a:lnTo>
                  <a:pt x="2057278" y="566897"/>
                </a:lnTo>
                <a:lnTo>
                  <a:pt x="2102686" y="549333"/>
                </a:lnTo>
                <a:lnTo>
                  <a:pt x="2147500" y="530602"/>
                </a:lnTo>
                <a:lnTo>
                  <a:pt x="2191701" y="510725"/>
                </a:lnTo>
                <a:lnTo>
                  <a:pt x="2235272" y="489719"/>
                </a:lnTo>
                <a:lnTo>
                  <a:pt x="2278192" y="467603"/>
                </a:lnTo>
                <a:lnTo>
                  <a:pt x="2320444" y="444395"/>
                </a:lnTo>
                <a:lnTo>
                  <a:pt x="2362009" y="420115"/>
                </a:lnTo>
                <a:lnTo>
                  <a:pt x="2402868" y="394781"/>
                </a:lnTo>
                <a:lnTo>
                  <a:pt x="2443003" y="368411"/>
                </a:lnTo>
                <a:lnTo>
                  <a:pt x="2482395" y="341024"/>
                </a:lnTo>
                <a:lnTo>
                  <a:pt x="2521025" y="312640"/>
                </a:lnTo>
                <a:lnTo>
                  <a:pt x="2558875" y="283275"/>
                </a:lnTo>
                <a:lnTo>
                  <a:pt x="2595926" y="252950"/>
                </a:lnTo>
                <a:lnTo>
                  <a:pt x="2632160" y="221683"/>
                </a:lnTo>
                <a:lnTo>
                  <a:pt x="2667558" y="189492"/>
                </a:lnTo>
                <a:lnTo>
                  <a:pt x="2702100" y="156396"/>
                </a:lnTo>
                <a:lnTo>
                  <a:pt x="2735770" y="122413"/>
                </a:lnTo>
                <a:lnTo>
                  <a:pt x="2768547" y="87563"/>
                </a:lnTo>
                <a:lnTo>
                  <a:pt x="2800414" y="51864"/>
                </a:lnTo>
                <a:lnTo>
                  <a:pt x="2831351" y="15335"/>
                </a:lnTo>
                <a:lnTo>
                  <a:pt x="2842812" y="0"/>
                </a:lnTo>
                <a:close/>
              </a:path>
            </a:pathLst>
          </a:custGeom>
          <a:solidFill>
            <a:srgbClr val="008DA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49473" y="1728724"/>
            <a:ext cx="2911475" cy="115824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3000"/>
              </a:lnSpc>
            </a:pPr>
            <a:r>
              <a:rPr dirty="0" sz="2800" spc="-10">
                <a:solidFill>
                  <a:srgbClr val="FFFFFF"/>
                </a:solidFill>
              </a:rPr>
              <a:t>EQUIPMENT  </a:t>
            </a:r>
            <a:r>
              <a:rPr dirty="0" sz="2800" spc="-15">
                <a:solidFill>
                  <a:srgbClr val="FFFFFF"/>
                </a:solidFill>
              </a:rPr>
              <a:t>FINANCING </a:t>
            </a:r>
            <a:r>
              <a:rPr dirty="0" sz="2800">
                <a:solidFill>
                  <a:srgbClr val="FFFFFF"/>
                </a:solidFill>
              </a:rPr>
              <a:t>&amp;  </a:t>
            </a:r>
            <a:r>
              <a:rPr dirty="0" sz="2800" spc="-10">
                <a:solidFill>
                  <a:srgbClr val="FFFFFF"/>
                </a:solidFill>
              </a:rPr>
              <a:t>THE BOTTOM</a:t>
            </a:r>
            <a:r>
              <a:rPr dirty="0" sz="2800" spc="-110">
                <a:solidFill>
                  <a:srgbClr val="FFFFFF"/>
                </a:solidFill>
              </a:rPr>
              <a:t> </a:t>
            </a:r>
            <a:r>
              <a:rPr dirty="0" sz="2800" spc="-10">
                <a:solidFill>
                  <a:srgbClr val="FFFFFF"/>
                </a:solidFill>
              </a:rPr>
              <a:t>LINE</a:t>
            </a:r>
            <a:endParaRPr sz="2800"/>
          </a:p>
        </p:txBody>
      </p:sp>
      <p:sp>
        <p:nvSpPr>
          <p:cNvPr id="9" name="object 9"/>
          <p:cNvSpPr/>
          <p:nvPr/>
        </p:nvSpPr>
        <p:spPr>
          <a:xfrm>
            <a:off x="675934" y="3225967"/>
            <a:ext cx="2898140" cy="0"/>
          </a:xfrm>
          <a:custGeom>
            <a:avLst/>
            <a:gdLst/>
            <a:ahLst/>
            <a:cxnLst/>
            <a:rect l="l" t="t" r="r" b="b"/>
            <a:pathLst>
              <a:path w="2898140" h="0">
                <a:moveTo>
                  <a:pt x="0" y="0"/>
                </a:moveTo>
                <a:lnTo>
                  <a:pt x="2897845" y="0"/>
                </a:lnTo>
              </a:path>
            </a:pathLst>
          </a:custGeom>
          <a:ln w="15169">
            <a:solidFill>
              <a:srgbClr val="008DA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649472" y="3424565"/>
            <a:ext cx="3735704" cy="2174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4310" marR="5080" indent="-181610">
              <a:lnSpc>
                <a:spcPct val="148900"/>
              </a:lnSpc>
              <a:buFont typeface="Arial"/>
              <a:buChar char="•"/>
              <a:tabLst>
                <a:tab pos="194945" algn="l"/>
              </a:tabLst>
            </a:pPr>
            <a:r>
              <a:rPr dirty="0" sz="1900">
                <a:solidFill>
                  <a:srgbClr val="FFFFFF"/>
                </a:solidFill>
                <a:latin typeface="Century Gothic"/>
                <a:cs typeface="Century Gothic"/>
              </a:rPr>
              <a:t>Used </a:t>
            </a:r>
            <a:r>
              <a:rPr dirty="0" sz="1900" b="1">
                <a:solidFill>
                  <a:srgbClr val="FFFFFF"/>
                </a:solidFill>
                <a:latin typeface="Century Gothic"/>
                <a:cs typeface="Century Gothic"/>
              </a:rPr>
              <a:t>in conjunction with other  debt instruments</a:t>
            </a:r>
            <a:r>
              <a:rPr dirty="0" sz="1900">
                <a:solidFill>
                  <a:srgbClr val="FFFFFF"/>
                </a:solidFill>
                <a:latin typeface="Century Gothic"/>
                <a:cs typeface="Century Gothic"/>
              </a:rPr>
              <a:t>, financing  equipment purchases</a:t>
            </a:r>
            <a:r>
              <a:rPr dirty="0" sz="1900" spc="-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900">
                <a:solidFill>
                  <a:srgbClr val="FFFFFF"/>
                </a:solidFill>
                <a:latin typeface="Century Gothic"/>
                <a:cs typeface="Century Gothic"/>
              </a:rPr>
              <a:t>helps</a:t>
            </a:r>
            <a:endParaRPr sz="1900">
              <a:latin typeface="Century Gothic"/>
              <a:cs typeface="Century Gothic"/>
            </a:endParaRPr>
          </a:p>
          <a:p>
            <a:pPr marL="194310" marR="353060">
              <a:lnSpc>
                <a:spcPct val="148400"/>
              </a:lnSpc>
              <a:spcBef>
                <a:spcPts val="25"/>
              </a:spcBef>
            </a:pPr>
            <a:r>
              <a:rPr dirty="0" sz="1900">
                <a:solidFill>
                  <a:srgbClr val="FFFFFF"/>
                </a:solidFill>
                <a:latin typeface="Century Gothic"/>
                <a:cs typeface="Century Gothic"/>
              </a:rPr>
              <a:t>to better manage a  company’s balance</a:t>
            </a:r>
            <a:r>
              <a:rPr dirty="0" sz="1900" spc="-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900">
                <a:solidFill>
                  <a:srgbClr val="FFFFFF"/>
                </a:solidFill>
                <a:latin typeface="Century Gothic"/>
                <a:cs typeface="Century Gothic"/>
              </a:rPr>
              <a:t>sheet.</a:t>
            </a:r>
            <a:endParaRPr sz="19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800" y="1155700"/>
            <a:ext cx="9701784" cy="5461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417567" y="1372108"/>
            <a:ext cx="5462016" cy="3657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77800" y="1155700"/>
            <a:ext cx="9128760" cy="52242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666735" y="6008115"/>
            <a:ext cx="2051303" cy="4632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208931" y="1155700"/>
            <a:ext cx="5671668" cy="37549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091847" y="1155700"/>
            <a:ext cx="2842895" cy="680720"/>
          </a:xfrm>
          <a:custGeom>
            <a:avLst/>
            <a:gdLst/>
            <a:ahLst/>
            <a:cxnLst/>
            <a:rect l="l" t="t" r="r" b="b"/>
            <a:pathLst>
              <a:path w="2842895" h="680719">
                <a:moveTo>
                  <a:pt x="2842812" y="0"/>
                </a:moveTo>
                <a:lnTo>
                  <a:pt x="0" y="0"/>
                </a:lnTo>
                <a:lnTo>
                  <a:pt x="11461" y="15335"/>
                </a:lnTo>
                <a:lnTo>
                  <a:pt x="42399" y="51864"/>
                </a:lnTo>
                <a:lnTo>
                  <a:pt x="74265" y="87563"/>
                </a:lnTo>
                <a:lnTo>
                  <a:pt x="107043" y="122413"/>
                </a:lnTo>
                <a:lnTo>
                  <a:pt x="140712" y="156396"/>
                </a:lnTo>
                <a:lnTo>
                  <a:pt x="175255" y="189492"/>
                </a:lnTo>
                <a:lnTo>
                  <a:pt x="210652" y="221683"/>
                </a:lnTo>
                <a:lnTo>
                  <a:pt x="246886" y="252950"/>
                </a:lnTo>
                <a:lnTo>
                  <a:pt x="283937" y="283275"/>
                </a:lnTo>
                <a:lnTo>
                  <a:pt x="321787" y="312640"/>
                </a:lnTo>
                <a:lnTo>
                  <a:pt x="360417" y="341024"/>
                </a:lnTo>
                <a:lnTo>
                  <a:pt x="399809" y="368411"/>
                </a:lnTo>
                <a:lnTo>
                  <a:pt x="439944" y="394781"/>
                </a:lnTo>
                <a:lnTo>
                  <a:pt x="480803" y="420115"/>
                </a:lnTo>
                <a:lnTo>
                  <a:pt x="522368" y="444395"/>
                </a:lnTo>
                <a:lnTo>
                  <a:pt x="564620" y="467603"/>
                </a:lnTo>
                <a:lnTo>
                  <a:pt x="607540" y="489719"/>
                </a:lnTo>
                <a:lnTo>
                  <a:pt x="651110" y="510725"/>
                </a:lnTo>
                <a:lnTo>
                  <a:pt x="695312" y="530602"/>
                </a:lnTo>
                <a:lnTo>
                  <a:pt x="740126" y="549333"/>
                </a:lnTo>
                <a:lnTo>
                  <a:pt x="785534" y="566897"/>
                </a:lnTo>
                <a:lnTo>
                  <a:pt x="831517" y="583276"/>
                </a:lnTo>
                <a:lnTo>
                  <a:pt x="878057" y="598453"/>
                </a:lnTo>
                <a:lnTo>
                  <a:pt x="925135" y="612407"/>
                </a:lnTo>
                <a:lnTo>
                  <a:pt x="972732" y="625121"/>
                </a:lnTo>
                <a:lnTo>
                  <a:pt x="1020830" y="636576"/>
                </a:lnTo>
                <a:lnTo>
                  <a:pt x="1069410" y="646753"/>
                </a:lnTo>
                <a:lnTo>
                  <a:pt x="1118454" y="655633"/>
                </a:lnTo>
                <a:lnTo>
                  <a:pt x="1167943" y="663199"/>
                </a:lnTo>
                <a:lnTo>
                  <a:pt x="1217857" y="669430"/>
                </a:lnTo>
                <a:lnTo>
                  <a:pt x="1268180" y="674310"/>
                </a:lnTo>
                <a:lnTo>
                  <a:pt x="1318891" y="677818"/>
                </a:lnTo>
                <a:lnTo>
                  <a:pt x="1369973" y="679937"/>
                </a:lnTo>
                <a:lnTo>
                  <a:pt x="1421406" y="680647"/>
                </a:lnTo>
                <a:lnTo>
                  <a:pt x="1472840" y="679937"/>
                </a:lnTo>
                <a:lnTo>
                  <a:pt x="1523921" y="677818"/>
                </a:lnTo>
                <a:lnTo>
                  <a:pt x="1574633" y="674310"/>
                </a:lnTo>
                <a:lnTo>
                  <a:pt x="1624955" y="669430"/>
                </a:lnTo>
                <a:lnTo>
                  <a:pt x="1674870" y="663199"/>
                </a:lnTo>
                <a:lnTo>
                  <a:pt x="1724358" y="655633"/>
                </a:lnTo>
                <a:lnTo>
                  <a:pt x="1773402" y="646753"/>
                </a:lnTo>
                <a:lnTo>
                  <a:pt x="1821982" y="636576"/>
                </a:lnTo>
                <a:lnTo>
                  <a:pt x="1870080" y="625121"/>
                </a:lnTo>
                <a:lnTo>
                  <a:pt x="1917677" y="612407"/>
                </a:lnTo>
                <a:lnTo>
                  <a:pt x="1964755" y="598453"/>
                </a:lnTo>
                <a:lnTo>
                  <a:pt x="2011295" y="583276"/>
                </a:lnTo>
                <a:lnTo>
                  <a:pt x="2057278" y="566897"/>
                </a:lnTo>
                <a:lnTo>
                  <a:pt x="2102686" y="549333"/>
                </a:lnTo>
                <a:lnTo>
                  <a:pt x="2147500" y="530602"/>
                </a:lnTo>
                <a:lnTo>
                  <a:pt x="2191701" y="510725"/>
                </a:lnTo>
                <a:lnTo>
                  <a:pt x="2235272" y="489719"/>
                </a:lnTo>
                <a:lnTo>
                  <a:pt x="2278192" y="467603"/>
                </a:lnTo>
                <a:lnTo>
                  <a:pt x="2320444" y="444395"/>
                </a:lnTo>
                <a:lnTo>
                  <a:pt x="2362009" y="420115"/>
                </a:lnTo>
                <a:lnTo>
                  <a:pt x="2402868" y="394781"/>
                </a:lnTo>
                <a:lnTo>
                  <a:pt x="2443003" y="368411"/>
                </a:lnTo>
                <a:lnTo>
                  <a:pt x="2482395" y="341024"/>
                </a:lnTo>
                <a:lnTo>
                  <a:pt x="2521025" y="312640"/>
                </a:lnTo>
                <a:lnTo>
                  <a:pt x="2558875" y="283275"/>
                </a:lnTo>
                <a:lnTo>
                  <a:pt x="2595926" y="252950"/>
                </a:lnTo>
                <a:lnTo>
                  <a:pt x="2632160" y="221683"/>
                </a:lnTo>
                <a:lnTo>
                  <a:pt x="2667558" y="189492"/>
                </a:lnTo>
                <a:lnTo>
                  <a:pt x="2702100" y="156396"/>
                </a:lnTo>
                <a:lnTo>
                  <a:pt x="2735770" y="122413"/>
                </a:lnTo>
                <a:lnTo>
                  <a:pt x="2768547" y="87563"/>
                </a:lnTo>
                <a:lnTo>
                  <a:pt x="2800414" y="51864"/>
                </a:lnTo>
                <a:lnTo>
                  <a:pt x="2831351" y="15335"/>
                </a:lnTo>
                <a:lnTo>
                  <a:pt x="2842812" y="0"/>
                </a:lnTo>
                <a:close/>
              </a:path>
            </a:pathLst>
          </a:custGeom>
          <a:solidFill>
            <a:srgbClr val="008DA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49473" y="1728724"/>
            <a:ext cx="2084070" cy="115824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3000"/>
              </a:lnSpc>
            </a:pPr>
            <a:r>
              <a:rPr dirty="0" sz="2800" spc="-10">
                <a:solidFill>
                  <a:srgbClr val="FFFFFF"/>
                </a:solidFill>
              </a:rPr>
              <a:t>TYPES OF  </a:t>
            </a:r>
            <a:r>
              <a:rPr dirty="0" sz="2800" spc="-15">
                <a:solidFill>
                  <a:srgbClr val="FFFFFF"/>
                </a:solidFill>
              </a:rPr>
              <a:t>FINANCE  CON</a:t>
            </a:r>
            <a:r>
              <a:rPr dirty="0" sz="2800" spc="-5">
                <a:solidFill>
                  <a:srgbClr val="FFFFFF"/>
                </a:solidFill>
              </a:rPr>
              <a:t>T</a:t>
            </a:r>
            <a:r>
              <a:rPr dirty="0" sz="2800" spc="-15">
                <a:solidFill>
                  <a:srgbClr val="FFFFFF"/>
                </a:solidFill>
              </a:rPr>
              <a:t>RAC</a:t>
            </a:r>
            <a:r>
              <a:rPr dirty="0" sz="2800" spc="-5">
                <a:solidFill>
                  <a:srgbClr val="FFFFFF"/>
                </a:solidFill>
              </a:rPr>
              <a:t>T</a:t>
            </a:r>
            <a:r>
              <a:rPr dirty="0" sz="2800">
                <a:solidFill>
                  <a:srgbClr val="FFFFFF"/>
                </a:solidFill>
              </a:rPr>
              <a:t>S</a:t>
            </a:r>
            <a:endParaRPr sz="2800"/>
          </a:p>
        </p:txBody>
      </p:sp>
      <p:sp>
        <p:nvSpPr>
          <p:cNvPr id="9" name="object 9"/>
          <p:cNvSpPr/>
          <p:nvPr/>
        </p:nvSpPr>
        <p:spPr>
          <a:xfrm>
            <a:off x="675934" y="3225967"/>
            <a:ext cx="2898140" cy="0"/>
          </a:xfrm>
          <a:custGeom>
            <a:avLst/>
            <a:gdLst/>
            <a:ahLst/>
            <a:cxnLst/>
            <a:rect l="l" t="t" r="r" b="b"/>
            <a:pathLst>
              <a:path w="2898140" h="0">
                <a:moveTo>
                  <a:pt x="0" y="0"/>
                </a:moveTo>
                <a:lnTo>
                  <a:pt x="2897845" y="0"/>
                </a:lnTo>
              </a:path>
            </a:pathLst>
          </a:custGeom>
          <a:ln w="15169">
            <a:solidFill>
              <a:srgbClr val="008DA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649472" y="3477905"/>
            <a:ext cx="3707765" cy="23647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112395">
              <a:lnSpc>
                <a:spcPct val="98900"/>
              </a:lnSpc>
            </a:pPr>
            <a:r>
              <a:rPr dirty="0" sz="1900">
                <a:solidFill>
                  <a:srgbClr val="FFFFFF"/>
                </a:solidFill>
                <a:latin typeface="Century Gothic"/>
                <a:cs typeface="Century Gothic"/>
              </a:rPr>
              <a:t>A </a:t>
            </a:r>
            <a:r>
              <a:rPr dirty="0" sz="1900" b="1" u="heavy">
                <a:solidFill>
                  <a:srgbClr val="FFFFFF"/>
                </a:solidFill>
                <a:latin typeface="Century Gothic"/>
                <a:cs typeface="Century Gothic"/>
              </a:rPr>
              <a:t>loan </a:t>
            </a:r>
            <a:r>
              <a:rPr dirty="0" sz="1900" spc="-5">
                <a:solidFill>
                  <a:srgbClr val="FFFFFF"/>
                </a:solidFill>
                <a:latin typeface="Century Gothic"/>
                <a:cs typeface="Century Gothic"/>
              </a:rPr>
              <a:t>is </a:t>
            </a:r>
            <a:r>
              <a:rPr dirty="0" sz="1900">
                <a:solidFill>
                  <a:srgbClr val="FFFFFF"/>
                </a:solidFill>
                <a:latin typeface="Century Gothic"/>
                <a:cs typeface="Century Gothic"/>
              </a:rPr>
              <a:t>a finance agreement  that allows a business to  acquire and </a:t>
            </a:r>
            <a:r>
              <a:rPr dirty="0" sz="1900" spc="5">
                <a:solidFill>
                  <a:srgbClr val="FFFFFF"/>
                </a:solidFill>
                <a:latin typeface="Century Gothic"/>
                <a:cs typeface="Century Gothic"/>
              </a:rPr>
              <a:t>own</a:t>
            </a:r>
            <a:r>
              <a:rPr dirty="0" sz="1900" spc="-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900">
                <a:solidFill>
                  <a:srgbClr val="FFFFFF"/>
                </a:solidFill>
                <a:latin typeface="Century Gothic"/>
                <a:cs typeface="Century Gothic"/>
              </a:rPr>
              <a:t>equipment.</a:t>
            </a:r>
            <a:endParaRPr sz="19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50">
              <a:latin typeface="Times New Roman"/>
              <a:cs typeface="Times New Roman"/>
            </a:endParaRPr>
          </a:p>
          <a:p>
            <a:pPr marL="12700" marR="5080">
              <a:lnSpc>
                <a:spcPct val="101099"/>
              </a:lnSpc>
            </a:pPr>
            <a:r>
              <a:rPr dirty="0" sz="1900">
                <a:solidFill>
                  <a:srgbClr val="FFFFFF"/>
                </a:solidFill>
                <a:latin typeface="Century Gothic"/>
                <a:cs typeface="Century Gothic"/>
              </a:rPr>
              <a:t>A </a:t>
            </a:r>
            <a:r>
              <a:rPr dirty="0" sz="1900" b="1" u="heavy">
                <a:solidFill>
                  <a:srgbClr val="FFFFFF"/>
                </a:solidFill>
                <a:latin typeface="Century Gothic"/>
                <a:cs typeface="Century Gothic"/>
              </a:rPr>
              <a:t>lease </a:t>
            </a:r>
            <a:r>
              <a:rPr dirty="0" sz="1900">
                <a:solidFill>
                  <a:srgbClr val="FFFFFF"/>
                </a:solidFill>
                <a:latin typeface="Century Gothic"/>
                <a:cs typeface="Century Gothic"/>
              </a:rPr>
              <a:t>allows a company to  acquire and use equipment  while conserving cash </a:t>
            </a:r>
            <a:r>
              <a:rPr dirty="0" sz="1900" spc="-5">
                <a:solidFill>
                  <a:srgbClr val="FFFFFF"/>
                </a:solidFill>
                <a:latin typeface="Century Gothic"/>
                <a:cs typeface="Century Gothic"/>
              </a:rPr>
              <a:t>flow </a:t>
            </a:r>
            <a:r>
              <a:rPr dirty="0" sz="1900">
                <a:solidFill>
                  <a:srgbClr val="FFFFFF"/>
                </a:solidFill>
                <a:latin typeface="Century Gothic"/>
                <a:cs typeface="Century Gothic"/>
              </a:rPr>
              <a:t>and  lines </a:t>
            </a:r>
            <a:r>
              <a:rPr dirty="0" sz="1900" spc="5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dirty="0" sz="1900" spc="-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900">
                <a:solidFill>
                  <a:srgbClr val="FFFFFF"/>
                </a:solidFill>
                <a:latin typeface="Century Gothic"/>
                <a:cs typeface="Century Gothic"/>
              </a:rPr>
              <a:t>credit.</a:t>
            </a:r>
            <a:endParaRPr sz="19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66735" y="6008115"/>
            <a:ext cx="2051303" cy="4632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49473" y="1737868"/>
            <a:ext cx="3009900" cy="77724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3000"/>
              </a:lnSpc>
            </a:pPr>
            <a:r>
              <a:rPr dirty="0" sz="2800" spc="-15"/>
              <a:t>WHAT</a:t>
            </a:r>
            <a:r>
              <a:rPr dirty="0" sz="2800" spc="-60"/>
              <a:t> </a:t>
            </a:r>
            <a:r>
              <a:rPr dirty="0" sz="2800" spc="-15"/>
              <a:t>EQUIPMENT  </a:t>
            </a:r>
            <a:r>
              <a:rPr dirty="0" sz="2800" spc="-10"/>
              <a:t>GETS</a:t>
            </a:r>
            <a:r>
              <a:rPr dirty="0" sz="2800" spc="-70"/>
              <a:t> </a:t>
            </a:r>
            <a:r>
              <a:rPr dirty="0" sz="2800" spc="-15"/>
              <a:t>FINANCED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660923" y="3033533"/>
            <a:ext cx="3550920" cy="3273425"/>
          </a:xfrm>
          <a:prstGeom prst="rect">
            <a:avLst/>
          </a:prstGeom>
        </p:spPr>
        <p:txBody>
          <a:bodyPr wrap="square" lIns="0" tIns="838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  <a:buFont typeface="Microsoft Sans Serif"/>
              <a:buChar char="➢"/>
              <a:tabLst>
                <a:tab pos="194945" algn="l"/>
              </a:tabLst>
            </a:pP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Trucks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and Transportation</a:t>
            </a:r>
            <a:r>
              <a:rPr dirty="0" sz="1400" spc="4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-175">
                <a:solidFill>
                  <a:srgbClr val="203864"/>
                </a:solidFill>
                <a:latin typeface="Century Gothic"/>
                <a:cs typeface="Century Gothic"/>
              </a:rPr>
              <a:t>Equipment</a:t>
            </a:r>
            <a:endParaRPr sz="1400">
              <a:latin typeface="Century Gothic"/>
              <a:cs typeface="Century Gothic"/>
            </a:endParaRPr>
          </a:p>
          <a:p>
            <a:pPr marL="12700" marR="6350">
              <a:lnSpc>
                <a:spcPct val="138600"/>
              </a:lnSpc>
              <a:spcBef>
                <a:spcPts val="70"/>
              </a:spcBef>
              <a:buFont typeface="Microsoft Sans Serif"/>
              <a:buChar char="➢"/>
              <a:tabLst>
                <a:tab pos="194945" algn="l"/>
              </a:tabLst>
            </a:pP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Construction and </a:t>
            </a: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Off-road </a:t>
            </a:r>
            <a:r>
              <a:rPr dirty="0" sz="1400" spc="-280">
                <a:solidFill>
                  <a:srgbClr val="203864"/>
                </a:solidFill>
                <a:latin typeface="Century Gothic"/>
                <a:cs typeface="Century Gothic"/>
              </a:rPr>
              <a:t>Equipment  </a:t>
            </a:r>
            <a:r>
              <a:rPr dirty="0" sz="1400" spc="1860">
                <a:solidFill>
                  <a:srgbClr val="203864"/>
                </a:solidFill>
                <a:latin typeface="Microsoft Sans Serif"/>
                <a:cs typeface="Microsoft Sans Serif"/>
              </a:rPr>
              <a:t>Ø</a:t>
            </a:r>
            <a:r>
              <a:rPr dirty="0" sz="1400" spc="25">
                <a:solidFill>
                  <a:srgbClr val="203864"/>
                </a:solidFill>
                <a:latin typeface="Microsoft Sans Serif"/>
                <a:cs typeface="Microsoft Sans Serif"/>
              </a:rPr>
              <a:t>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Manufacturing and Mining </a:t>
            </a:r>
            <a:r>
              <a:rPr dirty="0" sz="1400" spc="-190">
                <a:solidFill>
                  <a:srgbClr val="203864"/>
                </a:solidFill>
                <a:latin typeface="Century Gothic"/>
                <a:cs typeface="Century Gothic"/>
              </a:rPr>
              <a:t>Machinery  </a:t>
            </a:r>
            <a:r>
              <a:rPr dirty="0" sz="1400" spc="1860">
                <a:solidFill>
                  <a:srgbClr val="203864"/>
                </a:solidFill>
                <a:latin typeface="Microsoft Sans Serif"/>
                <a:cs typeface="Microsoft Sans Serif"/>
              </a:rPr>
              <a:t>Ø</a:t>
            </a:r>
            <a:r>
              <a:rPr dirty="0" sz="1400" spc="-45">
                <a:solidFill>
                  <a:srgbClr val="203864"/>
                </a:solidFill>
                <a:latin typeface="Microsoft Sans Serif"/>
                <a:cs typeface="Microsoft Sans Serif"/>
              </a:rPr>
              <a:t> </a:t>
            </a: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Medical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Technology and </a:t>
            </a:r>
            <a:r>
              <a:rPr dirty="0" sz="1400" spc="-80">
                <a:solidFill>
                  <a:srgbClr val="203864"/>
                </a:solidFill>
                <a:latin typeface="Century Gothic"/>
                <a:cs typeface="Century Gothic"/>
              </a:rPr>
              <a:t>Equipment  </a:t>
            </a:r>
            <a:r>
              <a:rPr dirty="0" sz="1400" spc="1860">
                <a:solidFill>
                  <a:srgbClr val="203864"/>
                </a:solidFill>
                <a:latin typeface="Microsoft Sans Serif"/>
                <a:cs typeface="Microsoft Sans Serif"/>
              </a:rPr>
              <a:t>Ø</a:t>
            </a:r>
            <a:r>
              <a:rPr dirty="0" sz="1400" spc="-30">
                <a:solidFill>
                  <a:srgbClr val="203864"/>
                </a:solidFill>
                <a:latin typeface="Microsoft Sans Serif"/>
                <a:cs typeface="Microsoft Sans Serif"/>
              </a:rPr>
              <a:t> </a:t>
            </a: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Commercial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and Corporate </a:t>
            </a:r>
            <a:r>
              <a:rPr dirty="0" sz="1400" spc="-50">
                <a:solidFill>
                  <a:srgbClr val="203864"/>
                </a:solidFill>
                <a:latin typeface="Century Gothic"/>
                <a:cs typeface="Century Gothic"/>
              </a:rPr>
              <a:t>Aircraft  </a:t>
            </a:r>
            <a:r>
              <a:rPr dirty="0" sz="1400" spc="1860">
                <a:solidFill>
                  <a:srgbClr val="203864"/>
                </a:solidFill>
                <a:latin typeface="Microsoft Sans Serif"/>
                <a:cs typeface="Microsoft Sans Serif"/>
              </a:rPr>
              <a:t>Ø</a:t>
            </a:r>
            <a:r>
              <a:rPr dirty="0" sz="1400" spc="-130">
                <a:solidFill>
                  <a:srgbClr val="203864"/>
                </a:solidFill>
                <a:latin typeface="Microsoft Sans Serif"/>
                <a:cs typeface="Microsoft Sans Serif"/>
              </a:rPr>
              <a:t> </a:t>
            </a: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Rail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Cars</a:t>
            </a:r>
            <a:endParaRPr sz="1400">
              <a:latin typeface="Century Gothic"/>
              <a:cs typeface="Century Gothic"/>
            </a:endParaRPr>
          </a:p>
          <a:p>
            <a:pPr marL="194310" indent="-181610">
              <a:lnSpc>
                <a:spcPct val="100000"/>
              </a:lnSpc>
              <a:spcBef>
                <a:spcPts val="625"/>
              </a:spcBef>
              <a:buFont typeface="Microsoft Sans Serif"/>
              <a:buChar char="➢"/>
              <a:tabLst>
                <a:tab pos="194945" algn="l"/>
              </a:tabLst>
            </a:pP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Ships and Shipping</a:t>
            </a:r>
            <a:r>
              <a:rPr dirty="0" sz="1400" spc="2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Containers</a:t>
            </a:r>
            <a:endParaRPr sz="1400">
              <a:latin typeface="Century Gothic"/>
              <a:cs typeface="Century Gothic"/>
            </a:endParaRPr>
          </a:p>
          <a:p>
            <a:pPr marL="194310" indent="-181610">
              <a:lnSpc>
                <a:spcPct val="100000"/>
              </a:lnSpc>
              <a:spcBef>
                <a:spcPts val="600"/>
              </a:spcBef>
              <a:buFont typeface="Microsoft Sans Serif"/>
              <a:buChar char="➢"/>
              <a:tabLst>
                <a:tab pos="194945" algn="l"/>
              </a:tabLst>
            </a:pP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Agricultural</a:t>
            </a:r>
            <a:r>
              <a:rPr dirty="0" sz="1400" spc="-6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Equipment</a:t>
            </a:r>
            <a:endParaRPr sz="1400">
              <a:latin typeface="Century Gothic"/>
              <a:cs typeface="Century Gothic"/>
            </a:endParaRPr>
          </a:p>
          <a:p>
            <a:pPr marL="194310" indent="-181610">
              <a:lnSpc>
                <a:spcPct val="100000"/>
              </a:lnSpc>
              <a:spcBef>
                <a:spcPts val="740"/>
              </a:spcBef>
              <a:buFont typeface="Microsoft Sans Serif"/>
              <a:buChar char="➢"/>
              <a:tabLst>
                <a:tab pos="194945" algn="l"/>
              </a:tabLst>
            </a:pP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Business, Retail, and </a:t>
            </a: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Office</a:t>
            </a:r>
            <a:r>
              <a:rPr dirty="0" sz="1400" spc="6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-270">
                <a:solidFill>
                  <a:srgbClr val="203864"/>
                </a:solidFill>
                <a:latin typeface="Century Gothic"/>
                <a:cs typeface="Century Gothic"/>
              </a:rPr>
              <a:t>Equipment</a:t>
            </a:r>
            <a:endParaRPr sz="1400">
              <a:latin typeface="Century Gothic"/>
              <a:cs typeface="Century Gothic"/>
            </a:endParaRPr>
          </a:p>
          <a:p>
            <a:pPr marL="194310" indent="-181610">
              <a:lnSpc>
                <a:spcPct val="100000"/>
              </a:lnSpc>
              <a:spcBef>
                <a:spcPts val="595"/>
              </a:spcBef>
              <a:buFont typeface="Microsoft Sans Serif"/>
              <a:buChar char="➢"/>
              <a:tabLst>
                <a:tab pos="194945" algn="l"/>
              </a:tabLst>
            </a:pPr>
            <a:r>
              <a:rPr dirty="0" sz="1400">
                <a:solidFill>
                  <a:srgbClr val="203864"/>
                </a:solidFill>
                <a:latin typeface="Century Gothic"/>
                <a:cs typeface="Century Gothic"/>
              </a:rPr>
              <a:t>IT </a:t>
            </a: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Equipment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and</a:t>
            </a:r>
            <a:r>
              <a:rPr dirty="0" sz="1400" spc="-1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Software</a:t>
            </a:r>
            <a:endParaRPr sz="1400">
              <a:latin typeface="Century Gothic"/>
              <a:cs typeface="Century Gothic"/>
            </a:endParaRPr>
          </a:p>
          <a:p>
            <a:pPr marL="194310" indent="-181610">
              <a:lnSpc>
                <a:spcPct val="100000"/>
              </a:lnSpc>
              <a:spcBef>
                <a:spcPts val="620"/>
              </a:spcBef>
              <a:buFont typeface="Microsoft Sans Serif"/>
              <a:buChar char="➢"/>
              <a:tabLst>
                <a:tab pos="194945" algn="l"/>
              </a:tabLst>
            </a:pP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Restaurant </a:t>
            </a:r>
            <a:r>
              <a:rPr dirty="0" sz="1400" spc="-5">
                <a:solidFill>
                  <a:srgbClr val="203864"/>
                </a:solidFill>
                <a:latin typeface="Century Gothic"/>
                <a:cs typeface="Century Gothic"/>
              </a:rPr>
              <a:t>&amp; </a:t>
            </a: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Hospitality</a:t>
            </a:r>
            <a:r>
              <a:rPr dirty="0" sz="1400" spc="7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-40">
                <a:solidFill>
                  <a:srgbClr val="203864"/>
                </a:solidFill>
                <a:latin typeface="Century Gothic"/>
                <a:cs typeface="Century Gothic"/>
              </a:rPr>
              <a:t>Equipment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517896" y="1155700"/>
            <a:ext cx="4361688" cy="36728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75934" y="2711420"/>
            <a:ext cx="2898140" cy="0"/>
          </a:xfrm>
          <a:custGeom>
            <a:avLst/>
            <a:gdLst/>
            <a:ahLst/>
            <a:cxnLst/>
            <a:rect l="l" t="t" r="r" b="b"/>
            <a:pathLst>
              <a:path w="2898140" h="0">
                <a:moveTo>
                  <a:pt x="0" y="0"/>
                </a:moveTo>
                <a:lnTo>
                  <a:pt x="2897845" y="0"/>
                </a:lnTo>
              </a:path>
            </a:pathLst>
          </a:custGeom>
          <a:ln w="15169">
            <a:solidFill>
              <a:srgbClr val="C2203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103178" y="1236313"/>
            <a:ext cx="2777421" cy="30398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103178" y="1236313"/>
            <a:ext cx="2777490" cy="1520190"/>
          </a:xfrm>
          <a:custGeom>
            <a:avLst/>
            <a:gdLst/>
            <a:ahLst/>
            <a:cxnLst/>
            <a:rect l="l" t="t" r="r" b="b"/>
            <a:pathLst>
              <a:path w="2777490" h="1520189">
                <a:moveTo>
                  <a:pt x="0" y="1519939"/>
                </a:moveTo>
                <a:lnTo>
                  <a:pt x="743" y="1471690"/>
                </a:lnTo>
                <a:lnTo>
                  <a:pt x="2958" y="1423816"/>
                </a:lnTo>
                <a:lnTo>
                  <a:pt x="6623" y="1376339"/>
                </a:lnTo>
                <a:lnTo>
                  <a:pt x="11717" y="1329281"/>
                </a:lnTo>
                <a:lnTo>
                  <a:pt x="18216" y="1282665"/>
                </a:lnTo>
                <a:lnTo>
                  <a:pt x="26099" y="1236513"/>
                </a:lnTo>
                <a:lnTo>
                  <a:pt x="35344" y="1190847"/>
                </a:lnTo>
                <a:lnTo>
                  <a:pt x="45929" y="1145690"/>
                </a:lnTo>
                <a:lnTo>
                  <a:pt x="57832" y="1101064"/>
                </a:lnTo>
                <a:lnTo>
                  <a:pt x="71030" y="1056990"/>
                </a:lnTo>
                <a:lnTo>
                  <a:pt x="85503" y="1013492"/>
                </a:lnTo>
                <a:lnTo>
                  <a:pt x="101227" y="970591"/>
                </a:lnTo>
                <a:lnTo>
                  <a:pt x="118181" y="928310"/>
                </a:lnTo>
                <a:lnTo>
                  <a:pt x="136342" y="886671"/>
                </a:lnTo>
                <a:lnTo>
                  <a:pt x="155690" y="845696"/>
                </a:lnTo>
                <a:lnTo>
                  <a:pt x="176201" y="805408"/>
                </a:lnTo>
                <a:lnTo>
                  <a:pt x="197854" y="765828"/>
                </a:lnTo>
                <a:lnTo>
                  <a:pt x="220626" y="726980"/>
                </a:lnTo>
                <a:lnTo>
                  <a:pt x="244496" y="688885"/>
                </a:lnTo>
                <a:lnTo>
                  <a:pt x="269442" y="651565"/>
                </a:lnTo>
                <a:lnTo>
                  <a:pt x="295441" y="615043"/>
                </a:lnTo>
                <a:lnTo>
                  <a:pt x="322472" y="579341"/>
                </a:lnTo>
                <a:lnTo>
                  <a:pt x="350513" y="544482"/>
                </a:lnTo>
                <a:lnTo>
                  <a:pt x="379541" y="510487"/>
                </a:lnTo>
                <a:lnTo>
                  <a:pt x="409534" y="477379"/>
                </a:lnTo>
                <a:lnTo>
                  <a:pt x="440472" y="445180"/>
                </a:lnTo>
                <a:lnTo>
                  <a:pt x="472330" y="413912"/>
                </a:lnTo>
                <a:lnTo>
                  <a:pt x="505088" y="383598"/>
                </a:lnTo>
                <a:lnTo>
                  <a:pt x="538724" y="354259"/>
                </a:lnTo>
                <a:lnTo>
                  <a:pt x="573214" y="325919"/>
                </a:lnTo>
                <a:lnTo>
                  <a:pt x="608539" y="298599"/>
                </a:lnTo>
                <a:lnTo>
                  <a:pt x="644674" y="272322"/>
                </a:lnTo>
                <a:lnTo>
                  <a:pt x="681599" y="247110"/>
                </a:lnTo>
                <a:lnTo>
                  <a:pt x="719292" y="222984"/>
                </a:lnTo>
                <a:lnTo>
                  <a:pt x="757729" y="199968"/>
                </a:lnTo>
                <a:lnTo>
                  <a:pt x="796890" y="178084"/>
                </a:lnTo>
                <a:lnTo>
                  <a:pt x="836752" y="157354"/>
                </a:lnTo>
                <a:lnTo>
                  <a:pt x="877294" y="137800"/>
                </a:lnTo>
                <a:lnTo>
                  <a:pt x="918493" y="119444"/>
                </a:lnTo>
                <a:lnTo>
                  <a:pt x="960327" y="102309"/>
                </a:lnTo>
                <a:lnTo>
                  <a:pt x="1002774" y="86417"/>
                </a:lnTo>
                <a:lnTo>
                  <a:pt x="1045812" y="71789"/>
                </a:lnTo>
                <a:lnTo>
                  <a:pt x="1089419" y="58450"/>
                </a:lnTo>
                <a:lnTo>
                  <a:pt x="1133574" y="46420"/>
                </a:lnTo>
                <a:lnTo>
                  <a:pt x="1178254" y="35722"/>
                </a:lnTo>
                <a:lnTo>
                  <a:pt x="1223437" y="26378"/>
                </a:lnTo>
                <a:lnTo>
                  <a:pt x="1269100" y="18411"/>
                </a:lnTo>
                <a:lnTo>
                  <a:pt x="1315223" y="11842"/>
                </a:lnTo>
                <a:lnTo>
                  <a:pt x="1361783" y="6694"/>
                </a:lnTo>
                <a:lnTo>
                  <a:pt x="1408758" y="2990"/>
                </a:lnTo>
                <a:lnTo>
                  <a:pt x="1456126" y="751"/>
                </a:lnTo>
                <a:lnTo>
                  <a:pt x="1503865" y="0"/>
                </a:lnTo>
                <a:lnTo>
                  <a:pt x="1551604" y="751"/>
                </a:lnTo>
                <a:lnTo>
                  <a:pt x="1598972" y="2990"/>
                </a:lnTo>
                <a:lnTo>
                  <a:pt x="1645947" y="6694"/>
                </a:lnTo>
                <a:lnTo>
                  <a:pt x="1692507" y="11842"/>
                </a:lnTo>
                <a:lnTo>
                  <a:pt x="1738630" y="18411"/>
                </a:lnTo>
                <a:lnTo>
                  <a:pt x="1784293" y="26378"/>
                </a:lnTo>
                <a:lnTo>
                  <a:pt x="1829476" y="35722"/>
                </a:lnTo>
                <a:lnTo>
                  <a:pt x="1874156" y="46420"/>
                </a:lnTo>
                <a:lnTo>
                  <a:pt x="1918310" y="58450"/>
                </a:lnTo>
                <a:lnTo>
                  <a:pt x="1961918" y="71789"/>
                </a:lnTo>
                <a:lnTo>
                  <a:pt x="2004956" y="86417"/>
                </a:lnTo>
                <a:lnTo>
                  <a:pt x="2047403" y="102309"/>
                </a:lnTo>
                <a:lnTo>
                  <a:pt x="2089237" y="119444"/>
                </a:lnTo>
                <a:lnTo>
                  <a:pt x="2130436" y="137800"/>
                </a:lnTo>
                <a:lnTo>
                  <a:pt x="2170977" y="157354"/>
                </a:lnTo>
                <a:lnTo>
                  <a:pt x="2210840" y="178084"/>
                </a:lnTo>
                <a:lnTo>
                  <a:pt x="2250001" y="199968"/>
                </a:lnTo>
                <a:lnTo>
                  <a:pt x="2288438" y="222984"/>
                </a:lnTo>
                <a:lnTo>
                  <a:pt x="2326131" y="247110"/>
                </a:lnTo>
                <a:lnTo>
                  <a:pt x="2363056" y="272322"/>
                </a:lnTo>
                <a:lnTo>
                  <a:pt x="2399191" y="298599"/>
                </a:lnTo>
                <a:lnTo>
                  <a:pt x="2434516" y="325919"/>
                </a:lnTo>
                <a:lnTo>
                  <a:pt x="2469006" y="354259"/>
                </a:lnTo>
                <a:lnTo>
                  <a:pt x="2502642" y="383598"/>
                </a:lnTo>
                <a:lnTo>
                  <a:pt x="2535400" y="413912"/>
                </a:lnTo>
                <a:lnTo>
                  <a:pt x="2567258" y="445180"/>
                </a:lnTo>
                <a:lnTo>
                  <a:pt x="2598196" y="477379"/>
                </a:lnTo>
                <a:lnTo>
                  <a:pt x="2628189" y="510487"/>
                </a:lnTo>
                <a:lnTo>
                  <a:pt x="2657217" y="544482"/>
                </a:lnTo>
                <a:lnTo>
                  <a:pt x="2685258" y="579341"/>
                </a:lnTo>
                <a:lnTo>
                  <a:pt x="2712289" y="615043"/>
                </a:lnTo>
                <a:lnTo>
                  <a:pt x="2738288" y="651565"/>
                </a:lnTo>
                <a:lnTo>
                  <a:pt x="2763234" y="688885"/>
                </a:lnTo>
                <a:lnTo>
                  <a:pt x="2777421" y="711526"/>
                </a:lnTo>
              </a:path>
            </a:pathLst>
          </a:custGeom>
          <a:ln w="4044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103178" y="2756252"/>
            <a:ext cx="2777490" cy="1520190"/>
          </a:xfrm>
          <a:custGeom>
            <a:avLst/>
            <a:gdLst/>
            <a:ahLst/>
            <a:cxnLst/>
            <a:rect l="l" t="t" r="r" b="b"/>
            <a:pathLst>
              <a:path w="2777490" h="1520189">
                <a:moveTo>
                  <a:pt x="2777421" y="808412"/>
                </a:moveTo>
                <a:lnTo>
                  <a:pt x="2738288" y="868374"/>
                </a:lnTo>
                <a:lnTo>
                  <a:pt x="2712289" y="904896"/>
                </a:lnTo>
                <a:lnTo>
                  <a:pt x="2685258" y="940598"/>
                </a:lnTo>
                <a:lnTo>
                  <a:pt x="2657217" y="975457"/>
                </a:lnTo>
                <a:lnTo>
                  <a:pt x="2628189" y="1009452"/>
                </a:lnTo>
                <a:lnTo>
                  <a:pt x="2598196" y="1042560"/>
                </a:lnTo>
                <a:lnTo>
                  <a:pt x="2567258" y="1074759"/>
                </a:lnTo>
                <a:lnTo>
                  <a:pt x="2535400" y="1106027"/>
                </a:lnTo>
                <a:lnTo>
                  <a:pt x="2502642" y="1136341"/>
                </a:lnTo>
                <a:lnTo>
                  <a:pt x="2469006" y="1165680"/>
                </a:lnTo>
                <a:lnTo>
                  <a:pt x="2434516" y="1194020"/>
                </a:lnTo>
                <a:lnTo>
                  <a:pt x="2399191" y="1221340"/>
                </a:lnTo>
                <a:lnTo>
                  <a:pt x="2363056" y="1247617"/>
                </a:lnTo>
                <a:lnTo>
                  <a:pt x="2326131" y="1272829"/>
                </a:lnTo>
                <a:lnTo>
                  <a:pt x="2288438" y="1296955"/>
                </a:lnTo>
                <a:lnTo>
                  <a:pt x="2250001" y="1319971"/>
                </a:lnTo>
                <a:lnTo>
                  <a:pt x="2210840" y="1341855"/>
                </a:lnTo>
                <a:lnTo>
                  <a:pt x="2170977" y="1362585"/>
                </a:lnTo>
                <a:lnTo>
                  <a:pt x="2130436" y="1382139"/>
                </a:lnTo>
                <a:lnTo>
                  <a:pt x="2089237" y="1400495"/>
                </a:lnTo>
                <a:lnTo>
                  <a:pt x="2047403" y="1417630"/>
                </a:lnTo>
                <a:lnTo>
                  <a:pt x="2004956" y="1433523"/>
                </a:lnTo>
                <a:lnTo>
                  <a:pt x="1961918" y="1448150"/>
                </a:lnTo>
                <a:lnTo>
                  <a:pt x="1918310" y="1461489"/>
                </a:lnTo>
                <a:lnTo>
                  <a:pt x="1874156" y="1473519"/>
                </a:lnTo>
                <a:lnTo>
                  <a:pt x="1829476" y="1484217"/>
                </a:lnTo>
                <a:lnTo>
                  <a:pt x="1784293" y="1493561"/>
                </a:lnTo>
                <a:lnTo>
                  <a:pt x="1738630" y="1501529"/>
                </a:lnTo>
                <a:lnTo>
                  <a:pt x="1692507" y="1508097"/>
                </a:lnTo>
                <a:lnTo>
                  <a:pt x="1645947" y="1513245"/>
                </a:lnTo>
                <a:lnTo>
                  <a:pt x="1598972" y="1516949"/>
                </a:lnTo>
                <a:lnTo>
                  <a:pt x="1551604" y="1519188"/>
                </a:lnTo>
                <a:lnTo>
                  <a:pt x="1503865" y="1519940"/>
                </a:lnTo>
                <a:lnTo>
                  <a:pt x="1456126" y="1519188"/>
                </a:lnTo>
                <a:lnTo>
                  <a:pt x="1408758" y="1516949"/>
                </a:lnTo>
                <a:lnTo>
                  <a:pt x="1361783" y="1513245"/>
                </a:lnTo>
                <a:lnTo>
                  <a:pt x="1315223" y="1508097"/>
                </a:lnTo>
                <a:lnTo>
                  <a:pt x="1269100" y="1501529"/>
                </a:lnTo>
                <a:lnTo>
                  <a:pt x="1223437" y="1493561"/>
                </a:lnTo>
                <a:lnTo>
                  <a:pt x="1178254" y="1484217"/>
                </a:lnTo>
                <a:lnTo>
                  <a:pt x="1133574" y="1473519"/>
                </a:lnTo>
                <a:lnTo>
                  <a:pt x="1089419" y="1461489"/>
                </a:lnTo>
                <a:lnTo>
                  <a:pt x="1045812" y="1448150"/>
                </a:lnTo>
                <a:lnTo>
                  <a:pt x="1002774" y="1433523"/>
                </a:lnTo>
                <a:lnTo>
                  <a:pt x="960327" y="1417630"/>
                </a:lnTo>
                <a:lnTo>
                  <a:pt x="918493" y="1400495"/>
                </a:lnTo>
                <a:lnTo>
                  <a:pt x="877294" y="1382139"/>
                </a:lnTo>
                <a:lnTo>
                  <a:pt x="836752" y="1362585"/>
                </a:lnTo>
                <a:lnTo>
                  <a:pt x="796890" y="1341855"/>
                </a:lnTo>
                <a:lnTo>
                  <a:pt x="757729" y="1319971"/>
                </a:lnTo>
                <a:lnTo>
                  <a:pt x="719292" y="1296955"/>
                </a:lnTo>
                <a:lnTo>
                  <a:pt x="681599" y="1272829"/>
                </a:lnTo>
                <a:lnTo>
                  <a:pt x="644674" y="1247617"/>
                </a:lnTo>
                <a:lnTo>
                  <a:pt x="608539" y="1221340"/>
                </a:lnTo>
                <a:lnTo>
                  <a:pt x="573214" y="1194020"/>
                </a:lnTo>
                <a:lnTo>
                  <a:pt x="538724" y="1165680"/>
                </a:lnTo>
                <a:lnTo>
                  <a:pt x="505088" y="1136341"/>
                </a:lnTo>
                <a:lnTo>
                  <a:pt x="472330" y="1106027"/>
                </a:lnTo>
                <a:lnTo>
                  <a:pt x="440472" y="1074759"/>
                </a:lnTo>
                <a:lnTo>
                  <a:pt x="409534" y="1042560"/>
                </a:lnTo>
                <a:lnTo>
                  <a:pt x="379541" y="1009452"/>
                </a:lnTo>
                <a:lnTo>
                  <a:pt x="350513" y="975457"/>
                </a:lnTo>
                <a:lnTo>
                  <a:pt x="322472" y="940598"/>
                </a:lnTo>
                <a:lnTo>
                  <a:pt x="295441" y="904896"/>
                </a:lnTo>
                <a:lnTo>
                  <a:pt x="269442" y="868374"/>
                </a:lnTo>
                <a:lnTo>
                  <a:pt x="244496" y="831054"/>
                </a:lnTo>
                <a:lnTo>
                  <a:pt x="220626" y="792959"/>
                </a:lnTo>
                <a:lnTo>
                  <a:pt x="197854" y="754111"/>
                </a:lnTo>
                <a:lnTo>
                  <a:pt x="176201" y="714531"/>
                </a:lnTo>
                <a:lnTo>
                  <a:pt x="155690" y="674243"/>
                </a:lnTo>
                <a:lnTo>
                  <a:pt x="136342" y="633268"/>
                </a:lnTo>
                <a:lnTo>
                  <a:pt x="118181" y="591629"/>
                </a:lnTo>
                <a:lnTo>
                  <a:pt x="101227" y="549348"/>
                </a:lnTo>
                <a:lnTo>
                  <a:pt x="85503" y="506447"/>
                </a:lnTo>
                <a:lnTo>
                  <a:pt x="71030" y="462949"/>
                </a:lnTo>
                <a:lnTo>
                  <a:pt x="57832" y="418875"/>
                </a:lnTo>
                <a:lnTo>
                  <a:pt x="45929" y="374248"/>
                </a:lnTo>
                <a:lnTo>
                  <a:pt x="35344" y="329091"/>
                </a:lnTo>
                <a:lnTo>
                  <a:pt x="26099" y="283425"/>
                </a:lnTo>
                <a:lnTo>
                  <a:pt x="18216" y="237273"/>
                </a:lnTo>
                <a:lnTo>
                  <a:pt x="11717" y="190658"/>
                </a:lnTo>
                <a:lnTo>
                  <a:pt x="6623" y="143600"/>
                </a:lnTo>
                <a:lnTo>
                  <a:pt x="2958" y="96123"/>
                </a:lnTo>
                <a:lnTo>
                  <a:pt x="743" y="48249"/>
                </a:lnTo>
                <a:lnTo>
                  <a:pt x="0" y="0"/>
                </a:lnTo>
              </a:path>
            </a:pathLst>
          </a:custGeom>
          <a:ln w="4044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198998" y="1301327"/>
            <a:ext cx="2255901" cy="22572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198998" y="1301327"/>
            <a:ext cx="2256155" cy="2257425"/>
          </a:xfrm>
          <a:custGeom>
            <a:avLst/>
            <a:gdLst/>
            <a:ahLst/>
            <a:cxnLst/>
            <a:rect l="l" t="t" r="r" b="b"/>
            <a:pathLst>
              <a:path w="2256154" h="2257425">
                <a:moveTo>
                  <a:pt x="0" y="1128606"/>
                </a:moveTo>
                <a:lnTo>
                  <a:pt x="989" y="1080898"/>
                </a:lnTo>
                <a:lnTo>
                  <a:pt x="3932" y="1033695"/>
                </a:lnTo>
                <a:lnTo>
                  <a:pt x="8788" y="987036"/>
                </a:lnTo>
                <a:lnTo>
                  <a:pt x="15519" y="940960"/>
                </a:lnTo>
                <a:lnTo>
                  <a:pt x="24085" y="895506"/>
                </a:lnTo>
                <a:lnTo>
                  <a:pt x="34448" y="850714"/>
                </a:lnTo>
                <a:lnTo>
                  <a:pt x="46568" y="806622"/>
                </a:lnTo>
                <a:lnTo>
                  <a:pt x="60406" y="763270"/>
                </a:lnTo>
                <a:lnTo>
                  <a:pt x="75923" y="720697"/>
                </a:lnTo>
                <a:lnTo>
                  <a:pt x="93080" y="678942"/>
                </a:lnTo>
                <a:lnTo>
                  <a:pt x="111838" y="638044"/>
                </a:lnTo>
                <a:lnTo>
                  <a:pt x="132157" y="598042"/>
                </a:lnTo>
                <a:lnTo>
                  <a:pt x="153998" y="558977"/>
                </a:lnTo>
                <a:lnTo>
                  <a:pt x="177322" y="520886"/>
                </a:lnTo>
                <a:lnTo>
                  <a:pt x="202091" y="483809"/>
                </a:lnTo>
                <a:lnTo>
                  <a:pt x="228264" y="447785"/>
                </a:lnTo>
                <a:lnTo>
                  <a:pt x="255803" y="412854"/>
                </a:lnTo>
                <a:lnTo>
                  <a:pt x="284668" y="379054"/>
                </a:lnTo>
                <a:lnTo>
                  <a:pt x="314821" y="346424"/>
                </a:lnTo>
                <a:lnTo>
                  <a:pt x="346223" y="315005"/>
                </a:lnTo>
                <a:lnTo>
                  <a:pt x="378833" y="284834"/>
                </a:lnTo>
                <a:lnTo>
                  <a:pt x="412614" y="255952"/>
                </a:lnTo>
                <a:lnTo>
                  <a:pt x="447525" y="228397"/>
                </a:lnTo>
                <a:lnTo>
                  <a:pt x="483528" y="202208"/>
                </a:lnTo>
                <a:lnTo>
                  <a:pt x="520583" y="177425"/>
                </a:lnTo>
                <a:lnTo>
                  <a:pt x="558652" y="154087"/>
                </a:lnTo>
                <a:lnTo>
                  <a:pt x="597695" y="132233"/>
                </a:lnTo>
                <a:lnTo>
                  <a:pt x="637673" y="111903"/>
                </a:lnTo>
                <a:lnTo>
                  <a:pt x="678547" y="93134"/>
                </a:lnTo>
                <a:lnTo>
                  <a:pt x="720278" y="75968"/>
                </a:lnTo>
                <a:lnTo>
                  <a:pt x="762826" y="60441"/>
                </a:lnTo>
                <a:lnTo>
                  <a:pt x="806153" y="46595"/>
                </a:lnTo>
                <a:lnTo>
                  <a:pt x="850219" y="34468"/>
                </a:lnTo>
                <a:lnTo>
                  <a:pt x="894985" y="24099"/>
                </a:lnTo>
                <a:lnTo>
                  <a:pt x="940413" y="15528"/>
                </a:lnTo>
                <a:lnTo>
                  <a:pt x="986462" y="8793"/>
                </a:lnTo>
                <a:lnTo>
                  <a:pt x="1033094" y="3934"/>
                </a:lnTo>
                <a:lnTo>
                  <a:pt x="1080270" y="990"/>
                </a:lnTo>
                <a:lnTo>
                  <a:pt x="1127950" y="0"/>
                </a:lnTo>
                <a:lnTo>
                  <a:pt x="1175630" y="990"/>
                </a:lnTo>
                <a:lnTo>
                  <a:pt x="1222806" y="3934"/>
                </a:lnTo>
                <a:lnTo>
                  <a:pt x="1269438" y="8793"/>
                </a:lnTo>
                <a:lnTo>
                  <a:pt x="1315487" y="15528"/>
                </a:lnTo>
                <a:lnTo>
                  <a:pt x="1360914" y="24099"/>
                </a:lnTo>
                <a:lnTo>
                  <a:pt x="1405681" y="34468"/>
                </a:lnTo>
                <a:lnTo>
                  <a:pt x="1449747" y="46595"/>
                </a:lnTo>
                <a:lnTo>
                  <a:pt x="1493074" y="60441"/>
                </a:lnTo>
                <a:lnTo>
                  <a:pt x="1535622" y="75968"/>
                </a:lnTo>
                <a:lnTo>
                  <a:pt x="1577353" y="93134"/>
                </a:lnTo>
                <a:lnTo>
                  <a:pt x="1618227" y="111903"/>
                </a:lnTo>
                <a:lnTo>
                  <a:pt x="1658205" y="132233"/>
                </a:lnTo>
                <a:lnTo>
                  <a:pt x="1697248" y="154087"/>
                </a:lnTo>
                <a:lnTo>
                  <a:pt x="1735317" y="177425"/>
                </a:lnTo>
                <a:lnTo>
                  <a:pt x="1772372" y="202208"/>
                </a:lnTo>
                <a:lnTo>
                  <a:pt x="1808375" y="228397"/>
                </a:lnTo>
                <a:lnTo>
                  <a:pt x="1843286" y="255952"/>
                </a:lnTo>
                <a:lnTo>
                  <a:pt x="1877067" y="284834"/>
                </a:lnTo>
                <a:lnTo>
                  <a:pt x="1909677" y="315005"/>
                </a:lnTo>
                <a:lnTo>
                  <a:pt x="1941078" y="346424"/>
                </a:lnTo>
                <a:lnTo>
                  <a:pt x="1971231" y="379054"/>
                </a:lnTo>
                <a:lnTo>
                  <a:pt x="2000097" y="412854"/>
                </a:lnTo>
                <a:lnTo>
                  <a:pt x="2027636" y="447785"/>
                </a:lnTo>
                <a:lnTo>
                  <a:pt x="2053809" y="483809"/>
                </a:lnTo>
                <a:lnTo>
                  <a:pt x="2078578" y="520886"/>
                </a:lnTo>
                <a:lnTo>
                  <a:pt x="2101902" y="558977"/>
                </a:lnTo>
                <a:lnTo>
                  <a:pt x="2123743" y="598042"/>
                </a:lnTo>
                <a:lnTo>
                  <a:pt x="2144062" y="638044"/>
                </a:lnTo>
                <a:lnTo>
                  <a:pt x="2162820" y="678942"/>
                </a:lnTo>
                <a:lnTo>
                  <a:pt x="2179976" y="720697"/>
                </a:lnTo>
                <a:lnTo>
                  <a:pt x="2195494" y="763270"/>
                </a:lnTo>
                <a:lnTo>
                  <a:pt x="2209332" y="806622"/>
                </a:lnTo>
                <a:lnTo>
                  <a:pt x="2221452" y="850714"/>
                </a:lnTo>
                <a:lnTo>
                  <a:pt x="2231815" y="895506"/>
                </a:lnTo>
                <a:lnTo>
                  <a:pt x="2240381" y="940960"/>
                </a:lnTo>
                <a:lnTo>
                  <a:pt x="2247112" y="987036"/>
                </a:lnTo>
                <a:lnTo>
                  <a:pt x="2251968" y="1033695"/>
                </a:lnTo>
                <a:lnTo>
                  <a:pt x="2254911" y="1080898"/>
                </a:lnTo>
                <a:lnTo>
                  <a:pt x="2255900" y="1128606"/>
                </a:lnTo>
                <a:lnTo>
                  <a:pt x="2254911" y="1176314"/>
                </a:lnTo>
                <a:lnTo>
                  <a:pt x="2251968" y="1223517"/>
                </a:lnTo>
                <a:lnTo>
                  <a:pt x="2247112" y="1270176"/>
                </a:lnTo>
                <a:lnTo>
                  <a:pt x="2240381" y="1316252"/>
                </a:lnTo>
                <a:lnTo>
                  <a:pt x="2231815" y="1361706"/>
                </a:lnTo>
                <a:lnTo>
                  <a:pt x="2221452" y="1406499"/>
                </a:lnTo>
                <a:lnTo>
                  <a:pt x="2209332" y="1450590"/>
                </a:lnTo>
                <a:lnTo>
                  <a:pt x="2195494" y="1493943"/>
                </a:lnTo>
                <a:lnTo>
                  <a:pt x="2179976" y="1536516"/>
                </a:lnTo>
                <a:lnTo>
                  <a:pt x="2162820" y="1578271"/>
                </a:lnTo>
                <a:lnTo>
                  <a:pt x="2144062" y="1619169"/>
                </a:lnTo>
                <a:lnTo>
                  <a:pt x="2123743" y="1659170"/>
                </a:lnTo>
                <a:lnTo>
                  <a:pt x="2101902" y="1698236"/>
                </a:lnTo>
                <a:lnTo>
                  <a:pt x="2078578" y="1736326"/>
                </a:lnTo>
                <a:lnTo>
                  <a:pt x="2053809" y="1773403"/>
                </a:lnTo>
                <a:lnTo>
                  <a:pt x="2027636" y="1809427"/>
                </a:lnTo>
                <a:lnTo>
                  <a:pt x="2000097" y="1844359"/>
                </a:lnTo>
                <a:lnTo>
                  <a:pt x="1971231" y="1878159"/>
                </a:lnTo>
                <a:lnTo>
                  <a:pt x="1941078" y="1910788"/>
                </a:lnTo>
                <a:lnTo>
                  <a:pt x="1909677" y="1942208"/>
                </a:lnTo>
                <a:lnTo>
                  <a:pt x="1877067" y="1972378"/>
                </a:lnTo>
                <a:lnTo>
                  <a:pt x="1843286" y="2001261"/>
                </a:lnTo>
                <a:lnTo>
                  <a:pt x="1808375" y="2028816"/>
                </a:lnTo>
                <a:lnTo>
                  <a:pt x="1772372" y="2055004"/>
                </a:lnTo>
                <a:lnTo>
                  <a:pt x="1735317" y="2079787"/>
                </a:lnTo>
                <a:lnTo>
                  <a:pt x="1697248" y="2103125"/>
                </a:lnTo>
                <a:lnTo>
                  <a:pt x="1658205" y="2124979"/>
                </a:lnTo>
                <a:lnTo>
                  <a:pt x="1618227" y="2145310"/>
                </a:lnTo>
                <a:lnTo>
                  <a:pt x="1577353" y="2164078"/>
                </a:lnTo>
                <a:lnTo>
                  <a:pt x="1535622" y="2181245"/>
                </a:lnTo>
                <a:lnTo>
                  <a:pt x="1493074" y="2196771"/>
                </a:lnTo>
                <a:lnTo>
                  <a:pt x="1449747" y="2210617"/>
                </a:lnTo>
                <a:lnTo>
                  <a:pt x="1405681" y="2222744"/>
                </a:lnTo>
                <a:lnTo>
                  <a:pt x="1360914" y="2233113"/>
                </a:lnTo>
                <a:lnTo>
                  <a:pt x="1315487" y="2241685"/>
                </a:lnTo>
                <a:lnTo>
                  <a:pt x="1269438" y="2248420"/>
                </a:lnTo>
                <a:lnTo>
                  <a:pt x="1222806" y="2253279"/>
                </a:lnTo>
                <a:lnTo>
                  <a:pt x="1175630" y="2256223"/>
                </a:lnTo>
                <a:lnTo>
                  <a:pt x="1127950" y="2257213"/>
                </a:lnTo>
                <a:lnTo>
                  <a:pt x="1080270" y="2256223"/>
                </a:lnTo>
                <a:lnTo>
                  <a:pt x="1033094" y="2253279"/>
                </a:lnTo>
                <a:lnTo>
                  <a:pt x="986462" y="2248420"/>
                </a:lnTo>
                <a:lnTo>
                  <a:pt x="940413" y="2241685"/>
                </a:lnTo>
                <a:lnTo>
                  <a:pt x="894985" y="2233113"/>
                </a:lnTo>
                <a:lnTo>
                  <a:pt x="850219" y="2222744"/>
                </a:lnTo>
                <a:lnTo>
                  <a:pt x="806153" y="2210617"/>
                </a:lnTo>
                <a:lnTo>
                  <a:pt x="762826" y="2196771"/>
                </a:lnTo>
                <a:lnTo>
                  <a:pt x="720278" y="2181245"/>
                </a:lnTo>
                <a:lnTo>
                  <a:pt x="678547" y="2164078"/>
                </a:lnTo>
                <a:lnTo>
                  <a:pt x="637673" y="2145310"/>
                </a:lnTo>
                <a:lnTo>
                  <a:pt x="597695" y="2124979"/>
                </a:lnTo>
                <a:lnTo>
                  <a:pt x="558652" y="2103125"/>
                </a:lnTo>
                <a:lnTo>
                  <a:pt x="520583" y="2079787"/>
                </a:lnTo>
                <a:lnTo>
                  <a:pt x="483528" y="2055004"/>
                </a:lnTo>
                <a:lnTo>
                  <a:pt x="447525" y="2028816"/>
                </a:lnTo>
                <a:lnTo>
                  <a:pt x="412614" y="2001261"/>
                </a:lnTo>
                <a:lnTo>
                  <a:pt x="378833" y="1972378"/>
                </a:lnTo>
                <a:lnTo>
                  <a:pt x="346223" y="1942208"/>
                </a:lnTo>
                <a:lnTo>
                  <a:pt x="314821" y="1910788"/>
                </a:lnTo>
                <a:lnTo>
                  <a:pt x="284668" y="1878159"/>
                </a:lnTo>
                <a:lnTo>
                  <a:pt x="255803" y="1844359"/>
                </a:lnTo>
                <a:lnTo>
                  <a:pt x="228264" y="1809427"/>
                </a:lnTo>
                <a:lnTo>
                  <a:pt x="202091" y="1773403"/>
                </a:lnTo>
                <a:lnTo>
                  <a:pt x="177322" y="1736326"/>
                </a:lnTo>
                <a:lnTo>
                  <a:pt x="153998" y="1698236"/>
                </a:lnTo>
                <a:lnTo>
                  <a:pt x="132157" y="1659170"/>
                </a:lnTo>
                <a:lnTo>
                  <a:pt x="111838" y="1619169"/>
                </a:lnTo>
                <a:lnTo>
                  <a:pt x="93080" y="1578271"/>
                </a:lnTo>
                <a:lnTo>
                  <a:pt x="75923" y="1536516"/>
                </a:lnTo>
                <a:lnTo>
                  <a:pt x="60406" y="1493943"/>
                </a:lnTo>
                <a:lnTo>
                  <a:pt x="46568" y="1450590"/>
                </a:lnTo>
                <a:lnTo>
                  <a:pt x="34448" y="1406499"/>
                </a:lnTo>
                <a:lnTo>
                  <a:pt x="24085" y="1361706"/>
                </a:lnTo>
                <a:lnTo>
                  <a:pt x="15519" y="1316252"/>
                </a:lnTo>
                <a:lnTo>
                  <a:pt x="8788" y="1270176"/>
                </a:lnTo>
                <a:lnTo>
                  <a:pt x="3932" y="1223517"/>
                </a:lnTo>
                <a:lnTo>
                  <a:pt x="989" y="1176314"/>
                </a:lnTo>
                <a:lnTo>
                  <a:pt x="0" y="1128606"/>
                </a:lnTo>
                <a:close/>
              </a:path>
            </a:pathLst>
          </a:custGeom>
          <a:ln w="4044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084089" y="3887798"/>
            <a:ext cx="2652929" cy="18931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44829" y="3967883"/>
            <a:ext cx="1805305" cy="1805939"/>
          </a:xfrm>
          <a:custGeom>
            <a:avLst/>
            <a:gdLst/>
            <a:ahLst/>
            <a:cxnLst/>
            <a:rect l="l" t="t" r="r" b="b"/>
            <a:pathLst>
              <a:path w="1805304" h="1805939">
                <a:moveTo>
                  <a:pt x="0" y="902882"/>
                </a:moveTo>
                <a:lnTo>
                  <a:pt x="1250" y="854931"/>
                </a:lnTo>
                <a:lnTo>
                  <a:pt x="4961" y="807631"/>
                </a:lnTo>
                <a:lnTo>
                  <a:pt x="11070" y="761046"/>
                </a:lnTo>
                <a:lnTo>
                  <a:pt x="19513" y="715238"/>
                </a:lnTo>
                <a:lnTo>
                  <a:pt x="30230" y="670269"/>
                </a:lnTo>
                <a:lnTo>
                  <a:pt x="43157" y="626201"/>
                </a:lnTo>
                <a:lnTo>
                  <a:pt x="58232" y="583097"/>
                </a:lnTo>
                <a:lnTo>
                  <a:pt x="75394" y="541019"/>
                </a:lnTo>
                <a:lnTo>
                  <a:pt x="94578" y="500030"/>
                </a:lnTo>
                <a:lnTo>
                  <a:pt x="115724" y="460192"/>
                </a:lnTo>
                <a:lnTo>
                  <a:pt x="138769" y="421568"/>
                </a:lnTo>
                <a:lnTo>
                  <a:pt x="163649" y="384219"/>
                </a:lnTo>
                <a:lnTo>
                  <a:pt x="190304" y="348209"/>
                </a:lnTo>
                <a:lnTo>
                  <a:pt x="218671" y="313599"/>
                </a:lnTo>
                <a:lnTo>
                  <a:pt x="248687" y="280453"/>
                </a:lnTo>
                <a:lnTo>
                  <a:pt x="280290" y="248831"/>
                </a:lnTo>
                <a:lnTo>
                  <a:pt x="313417" y="218798"/>
                </a:lnTo>
                <a:lnTo>
                  <a:pt x="348007" y="190415"/>
                </a:lnTo>
                <a:lnTo>
                  <a:pt x="383996" y="163745"/>
                </a:lnTo>
                <a:lnTo>
                  <a:pt x="421323" y="138849"/>
                </a:lnTo>
                <a:lnTo>
                  <a:pt x="459925" y="115791"/>
                </a:lnTo>
                <a:lnTo>
                  <a:pt x="499740" y="94633"/>
                </a:lnTo>
                <a:lnTo>
                  <a:pt x="540705" y="75437"/>
                </a:lnTo>
                <a:lnTo>
                  <a:pt x="582758" y="58266"/>
                </a:lnTo>
                <a:lnTo>
                  <a:pt x="625837" y="43182"/>
                </a:lnTo>
                <a:lnTo>
                  <a:pt x="669879" y="30247"/>
                </a:lnTo>
                <a:lnTo>
                  <a:pt x="714822" y="19525"/>
                </a:lnTo>
                <a:lnTo>
                  <a:pt x="760604" y="11076"/>
                </a:lnTo>
                <a:lnTo>
                  <a:pt x="807162" y="4964"/>
                </a:lnTo>
                <a:lnTo>
                  <a:pt x="854433" y="1251"/>
                </a:lnTo>
                <a:lnTo>
                  <a:pt x="902357" y="0"/>
                </a:lnTo>
                <a:lnTo>
                  <a:pt x="950280" y="1251"/>
                </a:lnTo>
                <a:lnTo>
                  <a:pt x="997552" y="4964"/>
                </a:lnTo>
                <a:lnTo>
                  <a:pt x="1044109" y="11076"/>
                </a:lnTo>
                <a:lnTo>
                  <a:pt x="1089891" y="19525"/>
                </a:lnTo>
                <a:lnTo>
                  <a:pt x="1134834" y="30247"/>
                </a:lnTo>
                <a:lnTo>
                  <a:pt x="1178876" y="43182"/>
                </a:lnTo>
                <a:lnTo>
                  <a:pt x="1221955" y="58266"/>
                </a:lnTo>
                <a:lnTo>
                  <a:pt x="1264008" y="75437"/>
                </a:lnTo>
                <a:lnTo>
                  <a:pt x="1304973" y="94633"/>
                </a:lnTo>
                <a:lnTo>
                  <a:pt x="1344788" y="115791"/>
                </a:lnTo>
                <a:lnTo>
                  <a:pt x="1383390" y="138849"/>
                </a:lnTo>
                <a:lnTo>
                  <a:pt x="1420717" y="163745"/>
                </a:lnTo>
                <a:lnTo>
                  <a:pt x="1456706" y="190415"/>
                </a:lnTo>
                <a:lnTo>
                  <a:pt x="1491296" y="218798"/>
                </a:lnTo>
                <a:lnTo>
                  <a:pt x="1524423" y="248831"/>
                </a:lnTo>
                <a:lnTo>
                  <a:pt x="1556026" y="280453"/>
                </a:lnTo>
                <a:lnTo>
                  <a:pt x="1586042" y="313599"/>
                </a:lnTo>
                <a:lnTo>
                  <a:pt x="1614408" y="348209"/>
                </a:lnTo>
                <a:lnTo>
                  <a:pt x="1641063" y="384219"/>
                </a:lnTo>
                <a:lnTo>
                  <a:pt x="1665944" y="421568"/>
                </a:lnTo>
                <a:lnTo>
                  <a:pt x="1688988" y="460192"/>
                </a:lnTo>
                <a:lnTo>
                  <a:pt x="1710134" y="500030"/>
                </a:lnTo>
                <a:lnTo>
                  <a:pt x="1729319" y="541019"/>
                </a:lnTo>
                <a:lnTo>
                  <a:pt x="1746480" y="583097"/>
                </a:lnTo>
                <a:lnTo>
                  <a:pt x="1761556" y="626201"/>
                </a:lnTo>
                <a:lnTo>
                  <a:pt x="1774483" y="670269"/>
                </a:lnTo>
                <a:lnTo>
                  <a:pt x="1785199" y="715238"/>
                </a:lnTo>
                <a:lnTo>
                  <a:pt x="1793643" y="761046"/>
                </a:lnTo>
                <a:lnTo>
                  <a:pt x="1799751" y="807631"/>
                </a:lnTo>
                <a:lnTo>
                  <a:pt x="1803462" y="854931"/>
                </a:lnTo>
                <a:lnTo>
                  <a:pt x="1804713" y="902882"/>
                </a:lnTo>
                <a:lnTo>
                  <a:pt x="1803462" y="950833"/>
                </a:lnTo>
                <a:lnTo>
                  <a:pt x="1799751" y="998132"/>
                </a:lnTo>
                <a:lnTo>
                  <a:pt x="1793643" y="1044717"/>
                </a:lnTo>
                <a:lnTo>
                  <a:pt x="1785199" y="1090525"/>
                </a:lnTo>
                <a:lnTo>
                  <a:pt x="1774483" y="1135494"/>
                </a:lnTo>
                <a:lnTo>
                  <a:pt x="1761556" y="1179562"/>
                </a:lnTo>
                <a:lnTo>
                  <a:pt x="1746480" y="1222666"/>
                </a:lnTo>
                <a:lnTo>
                  <a:pt x="1729319" y="1264743"/>
                </a:lnTo>
                <a:lnTo>
                  <a:pt x="1710134" y="1305732"/>
                </a:lnTo>
                <a:lnTo>
                  <a:pt x="1688988" y="1345570"/>
                </a:lnTo>
                <a:lnTo>
                  <a:pt x="1665944" y="1384195"/>
                </a:lnTo>
                <a:lnTo>
                  <a:pt x="1641063" y="1421543"/>
                </a:lnTo>
                <a:lnTo>
                  <a:pt x="1614408" y="1457554"/>
                </a:lnTo>
                <a:lnTo>
                  <a:pt x="1586042" y="1492163"/>
                </a:lnTo>
                <a:lnTo>
                  <a:pt x="1556026" y="1525310"/>
                </a:lnTo>
                <a:lnTo>
                  <a:pt x="1524423" y="1556931"/>
                </a:lnTo>
                <a:lnTo>
                  <a:pt x="1491296" y="1586964"/>
                </a:lnTo>
                <a:lnTo>
                  <a:pt x="1456706" y="1615347"/>
                </a:lnTo>
                <a:lnTo>
                  <a:pt x="1420717" y="1642018"/>
                </a:lnTo>
                <a:lnTo>
                  <a:pt x="1383390" y="1666913"/>
                </a:lnTo>
                <a:lnTo>
                  <a:pt x="1344788" y="1689971"/>
                </a:lnTo>
                <a:lnTo>
                  <a:pt x="1304973" y="1711129"/>
                </a:lnTo>
                <a:lnTo>
                  <a:pt x="1264008" y="1730325"/>
                </a:lnTo>
                <a:lnTo>
                  <a:pt x="1221955" y="1747496"/>
                </a:lnTo>
                <a:lnTo>
                  <a:pt x="1178876" y="1762580"/>
                </a:lnTo>
                <a:lnTo>
                  <a:pt x="1134834" y="1775515"/>
                </a:lnTo>
                <a:lnTo>
                  <a:pt x="1089891" y="1786238"/>
                </a:lnTo>
                <a:lnTo>
                  <a:pt x="1044109" y="1794687"/>
                </a:lnTo>
                <a:lnTo>
                  <a:pt x="997552" y="1800799"/>
                </a:lnTo>
                <a:lnTo>
                  <a:pt x="950280" y="1804512"/>
                </a:lnTo>
                <a:lnTo>
                  <a:pt x="902357" y="1805763"/>
                </a:lnTo>
                <a:lnTo>
                  <a:pt x="854433" y="1804512"/>
                </a:lnTo>
                <a:lnTo>
                  <a:pt x="807162" y="1800799"/>
                </a:lnTo>
                <a:lnTo>
                  <a:pt x="760604" y="1794687"/>
                </a:lnTo>
                <a:lnTo>
                  <a:pt x="714822" y="1786238"/>
                </a:lnTo>
                <a:lnTo>
                  <a:pt x="669879" y="1775515"/>
                </a:lnTo>
                <a:lnTo>
                  <a:pt x="625837" y="1762580"/>
                </a:lnTo>
                <a:lnTo>
                  <a:pt x="582758" y="1747496"/>
                </a:lnTo>
                <a:lnTo>
                  <a:pt x="540705" y="1730325"/>
                </a:lnTo>
                <a:lnTo>
                  <a:pt x="499740" y="1711129"/>
                </a:lnTo>
                <a:lnTo>
                  <a:pt x="459925" y="1689971"/>
                </a:lnTo>
                <a:lnTo>
                  <a:pt x="421323" y="1666913"/>
                </a:lnTo>
                <a:lnTo>
                  <a:pt x="383996" y="1642018"/>
                </a:lnTo>
                <a:lnTo>
                  <a:pt x="348007" y="1615347"/>
                </a:lnTo>
                <a:lnTo>
                  <a:pt x="313417" y="1586964"/>
                </a:lnTo>
                <a:lnTo>
                  <a:pt x="280290" y="1556931"/>
                </a:lnTo>
                <a:lnTo>
                  <a:pt x="248687" y="1525310"/>
                </a:lnTo>
                <a:lnTo>
                  <a:pt x="218671" y="1492163"/>
                </a:lnTo>
                <a:lnTo>
                  <a:pt x="190304" y="1457554"/>
                </a:lnTo>
                <a:lnTo>
                  <a:pt x="163649" y="1421543"/>
                </a:lnTo>
                <a:lnTo>
                  <a:pt x="138769" y="1384195"/>
                </a:lnTo>
                <a:lnTo>
                  <a:pt x="115724" y="1345570"/>
                </a:lnTo>
                <a:lnTo>
                  <a:pt x="94578" y="1305732"/>
                </a:lnTo>
                <a:lnTo>
                  <a:pt x="75394" y="1264743"/>
                </a:lnTo>
                <a:lnTo>
                  <a:pt x="58232" y="1222666"/>
                </a:lnTo>
                <a:lnTo>
                  <a:pt x="43157" y="1179562"/>
                </a:lnTo>
                <a:lnTo>
                  <a:pt x="30230" y="1135494"/>
                </a:lnTo>
                <a:lnTo>
                  <a:pt x="19513" y="1090525"/>
                </a:lnTo>
                <a:lnTo>
                  <a:pt x="11070" y="1044717"/>
                </a:lnTo>
                <a:lnTo>
                  <a:pt x="4961" y="998132"/>
                </a:lnTo>
                <a:lnTo>
                  <a:pt x="1250" y="950833"/>
                </a:lnTo>
                <a:lnTo>
                  <a:pt x="0" y="902882"/>
                </a:lnTo>
                <a:close/>
              </a:path>
            </a:pathLst>
          </a:custGeom>
          <a:ln w="4044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5484662" y="4383024"/>
            <a:ext cx="1522730" cy="1174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500" spc="20" b="1" i="1">
                <a:solidFill>
                  <a:srgbClr val="008DA8"/>
                </a:solidFill>
                <a:latin typeface="Century Gothic"/>
                <a:cs typeface="Century Gothic"/>
              </a:rPr>
              <a:t>PLUS,</a:t>
            </a:r>
            <a:endParaRPr sz="2500">
              <a:latin typeface="Century Gothic"/>
              <a:cs typeface="Century Gothic"/>
            </a:endParaRPr>
          </a:p>
          <a:p>
            <a:pPr marL="12700" marR="5080">
              <a:lnSpc>
                <a:spcPts val="3100"/>
              </a:lnSpc>
              <a:spcBef>
                <a:spcPts val="20"/>
              </a:spcBef>
            </a:pPr>
            <a:r>
              <a:rPr dirty="0" sz="2500" spc="10" b="1" i="1">
                <a:solidFill>
                  <a:srgbClr val="008DA8"/>
                </a:solidFill>
                <a:latin typeface="Century Gothic"/>
                <a:cs typeface="Century Gothic"/>
              </a:rPr>
              <a:t>SO</a:t>
            </a:r>
            <a:r>
              <a:rPr dirty="0" sz="2500" spc="-45" b="1" i="1">
                <a:solidFill>
                  <a:srgbClr val="008DA8"/>
                </a:solidFill>
                <a:latin typeface="Century Gothic"/>
                <a:cs typeface="Century Gothic"/>
              </a:rPr>
              <a:t> </a:t>
            </a:r>
            <a:r>
              <a:rPr dirty="0" sz="2500" spc="25" b="1" i="1">
                <a:solidFill>
                  <a:srgbClr val="008DA8"/>
                </a:solidFill>
                <a:latin typeface="Century Gothic"/>
                <a:cs typeface="Century Gothic"/>
              </a:rPr>
              <a:t>MUCH  </a:t>
            </a:r>
            <a:r>
              <a:rPr dirty="0" sz="2500" spc="20" b="1" i="1">
                <a:solidFill>
                  <a:srgbClr val="008DA8"/>
                </a:solidFill>
                <a:latin typeface="Century Gothic"/>
                <a:cs typeface="Century Gothic"/>
              </a:rPr>
              <a:t>MORE!</a:t>
            </a:r>
            <a:endParaRPr sz="25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9473" y="2019300"/>
            <a:ext cx="4123690" cy="131064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5090"/>
              </a:lnSpc>
            </a:pPr>
            <a:r>
              <a:rPr dirty="0" sz="4800" spc="-20">
                <a:solidFill>
                  <a:srgbClr val="FFFFFF"/>
                </a:solidFill>
              </a:rPr>
              <a:t>WHY</a:t>
            </a:r>
            <a:r>
              <a:rPr dirty="0" sz="4800" spc="-90">
                <a:solidFill>
                  <a:srgbClr val="FFFFFF"/>
                </a:solidFill>
              </a:rPr>
              <a:t> </a:t>
            </a:r>
            <a:r>
              <a:rPr dirty="0" sz="4800" spc="-20">
                <a:solidFill>
                  <a:srgbClr val="FFFFFF"/>
                </a:solidFill>
              </a:rPr>
              <a:t>FINANCE  </a:t>
            </a:r>
            <a:r>
              <a:rPr dirty="0" sz="4800" spc="-15">
                <a:solidFill>
                  <a:srgbClr val="FFFFFF"/>
                </a:solidFill>
              </a:rPr>
              <a:t>EQUIPMENT?</a:t>
            </a:r>
            <a:endParaRPr sz="4800"/>
          </a:p>
        </p:txBody>
      </p:sp>
      <p:sp>
        <p:nvSpPr>
          <p:cNvPr id="3" name="object 3"/>
          <p:cNvSpPr/>
          <p:nvPr/>
        </p:nvSpPr>
        <p:spPr>
          <a:xfrm>
            <a:off x="675934" y="3512019"/>
            <a:ext cx="4422775" cy="0"/>
          </a:xfrm>
          <a:custGeom>
            <a:avLst/>
            <a:gdLst/>
            <a:ahLst/>
            <a:cxnLst/>
            <a:rect l="l" t="t" r="r" b="b"/>
            <a:pathLst>
              <a:path w="4422775" h="0">
                <a:moveTo>
                  <a:pt x="0" y="0"/>
                </a:moveTo>
                <a:lnTo>
                  <a:pt x="4422571" y="0"/>
                </a:lnTo>
              </a:path>
            </a:pathLst>
          </a:custGeom>
          <a:ln w="30338">
            <a:solidFill>
              <a:srgbClr val="008DA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182615" y="2966211"/>
            <a:ext cx="4696968" cy="36504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66735" y="6008115"/>
            <a:ext cx="2051303" cy="4632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325132" y="1155700"/>
            <a:ext cx="5555615" cy="3860165"/>
          </a:xfrm>
          <a:custGeom>
            <a:avLst/>
            <a:gdLst/>
            <a:ahLst/>
            <a:cxnLst/>
            <a:rect l="l" t="t" r="r" b="b"/>
            <a:pathLst>
              <a:path w="5555615" h="3860165">
                <a:moveTo>
                  <a:pt x="5555467" y="0"/>
                </a:moveTo>
                <a:lnTo>
                  <a:pt x="241234" y="0"/>
                </a:lnTo>
                <a:lnTo>
                  <a:pt x="238721" y="3988"/>
                </a:lnTo>
                <a:lnTo>
                  <a:pt x="200532" y="69508"/>
                </a:lnTo>
                <a:lnTo>
                  <a:pt x="165424" y="136732"/>
                </a:lnTo>
                <a:lnTo>
                  <a:pt x="133462" y="205641"/>
                </a:lnTo>
                <a:lnTo>
                  <a:pt x="104709" y="276216"/>
                </a:lnTo>
                <a:lnTo>
                  <a:pt x="91557" y="312121"/>
                </a:lnTo>
                <a:lnTo>
                  <a:pt x="79231" y="348435"/>
                </a:lnTo>
                <a:lnTo>
                  <a:pt x="67740" y="385156"/>
                </a:lnTo>
                <a:lnTo>
                  <a:pt x="57131" y="422142"/>
                </a:lnTo>
                <a:lnTo>
                  <a:pt x="47442" y="459248"/>
                </a:lnTo>
                <a:lnTo>
                  <a:pt x="38669" y="496468"/>
                </a:lnTo>
                <a:lnTo>
                  <a:pt x="30805" y="533795"/>
                </a:lnTo>
                <a:lnTo>
                  <a:pt x="17785" y="608746"/>
                </a:lnTo>
                <a:lnTo>
                  <a:pt x="8339" y="684050"/>
                </a:lnTo>
                <a:lnTo>
                  <a:pt x="2425" y="759652"/>
                </a:lnTo>
                <a:lnTo>
                  <a:pt x="0" y="835503"/>
                </a:lnTo>
                <a:lnTo>
                  <a:pt x="82" y="873504"/>
                </a:lnTo>
                <a:lnTo>
                  <a:pt x="2809" y="949628"/>
                </a:lnTo>
                <a:lnTo>
                  <a:pt x="5443" y="987738"/>
                </a:lnTo>
                <a:lnTo>
                  <a:pt x="8917" y="1025870"/>
                </a:lnTo>
                <a:lnTo>
                  <a:pt x="13226" y="1064018"/>
                </a:lnTo>
                <a:lnTo>
                  <a:pt x="18364" y="1102176"/>
                </a:lnTo>
                <a:lnTo>
                  <a:pt x="24327" y="1140338"/>
                </a:lnTo>
                <a:lnTo>
                  <a:pt x="31107" y="1178496"/>
                </a:lnTo>
                <a:lnTo>
                  <a:pt x="38701" y="1216645"/>
                </a:lnTo>
                <a:lnTo>
                  <a:pt x="47103" y="1254777"/>
                </a:lnTo>
                <a:lnTo>
                  <a:pt x="56307" y="1292886"/>
                </a:lnTo>
                <a:lnTo>
                  <a:pt x="66308" y="1330966"/>
                </a:lnTo>
                <a:lnTo>
                  <a:pt x="77101" y="1369011"/>
                </a:lnTo>
                <a:lnTo>
                  <a:pt x="88680" y="1407013"/>
                </a:lnTo>
                <a:lnTo>
                  <a:pt x="101041" y="1444966"/>
                </a:lnTo>
                <a:lnTo>
                  <a:pt x="114177" y="1482864"/>
                </a:lnTo>
                <a:lnTo>
                  <a:pt x="128083" y="1520700"/>
                </a:lnTo>
                <a:lnTo>
                  <a:pt x="142754" y="1558468"/>
                </a:lnTo>
                <a:lnTo>
                  <a:pt x="158185" y="1596161"/>
                </a:lnTo>
                <a:lnTo>
                  <a:pt x="174370" y="1633773"/>
                </a:lnTo>
                <a:lnTo>
                  <a:pt x="191304" y="1671296"/>
                </a:lnTo>
                <a:lnTo>
                  <a:pt x="208981" y="1708726"/>
                </a:lnTo>
                <a:lnTo>
                  <a:pt x="227397" y="1746054"/>
                </a:lnTo>
                <a:lnTo>
                  <a:pt x="246545" y="1783275"/>
                </a:lnTo>
                <a:lnTo>
                  <a:pt x="266420" y="1820382"/>
                </a:lnTo>
                <a:lnTo>
                  <a:pt x="287018" y="1857368"/>
                </a:lnTo>
                <a:lnTo>
                  <a:pt x="308332" y="1894228"/>
                </a:lnTo>
                <a:lnTo>
                  <a:pt x="330358" y="1930954"/>
                </a:lnTo>
                <a:lnTo>
                  <a:pt x="353090" y="1967540"/>
                </a:lnTo>
                <a:lnTo>
                  <a:pt x="376522" y="2003980"/>
                </a:lnTo>
                <a:lnTo>
                  <a:pt x="400649" y="2040266"/>
                </a:lnTo>
                <a:lnTo>
                  <a:pt x="425467" y="2076393"/>
                </a:lnTo>
                <a:lnTo>
                  <a:pt x="450968" y="2112354"/>
                </a:lnTo>
                <a:lnTo>
                  <a:pt x="477149" y="2148143"/>
                </a:lnTo>
                <a:lnTo>
                  <a:pt x="504004" y="2183752"/>
                </a:lnTo>
                <a:lnTo>
                  <a:pt x="531527" y="2219176"/>
                </a:lnTo>
                <a:lnTo>
                  <a:pt x="559713" y="2254408"/>
                </a:lnTo>
                <a:lnTo>
                  <a:pt x="588557" y="2289441"/>
                </a:lnTo>
                <a:lnTo>
                  <a:pt x="618054" y="2324269"/>
                </a:lnTo>
                <a:lnTo>
                  <a:pt x="648197" y="2358886"/>
                </a:lnTo>
                <a:lnTo>
                  <a:pt x="678982" y="2393284"/>
                </a:lnTo>
                <a:lnTo>
                  <a:pt x="710403" y="2427458"/>
                </a:lnTo>
                <a:lnTo>
                  <a:pt x="742455" y="2461400"/>
                </a:lnTo>
                <a:lnTo>
                  <a:pt x="775132" y="2495105"/>
                </a:lnTo>
                <a:lnTo>
                  <a:pt x="808430" y="2528566"/>
                </a:lnTo>
                <a:lnTo>
                  <a:pt x="842342" y="2561776"/>
                </a:lnTo>
                <a:lnTo>
                  <a:pt x="876864" y="2594729"/>
                </a:lnTo>
                <a:lnTo>
                  <a:pt x="911990" y="2627418"/>
                </a:lnTo>
                <a:lnTo>
                  <a:pt x="947715" y="2659837"/>
                </a:lnTo>
                <a:lnTo>
                  <a:pt x="984033" y="2691979"/>
                </a:lnTo>
                <a:lnTo>
                  <a:pt x="1020939" y="2723838"/>
                </a:lnTo>
                <a:lnTo>
                  <a:pt x="1058428" y="2755407"/>
                </a:lnTo>
                <a:lnTo>
                  <a:pt x="1096494" y="2786680"/>
                </a:lnTo>
                <a:lnTo>
                  <a:pt x="1135132" y="2817650"/>
                </a:lnTo>
                <a:lnTo>
                  <a:pt x="1174336" y="2848310"/>
                </a:lnTo>
                <a:lnTo>
                  <a:pt x="1214102" y="2878655"/>
                </a:lnTo>
                <a:lnTo>
                  <a:pt x="1254423" y="2908678"/>
                </a:lnTo>
                <a:lnTo>
                  <a:pt x="1295295" y="2938371"/>
                </a:lnTo>
                <a:lnTo>
                  <a:pt x="1336712" y="2967730"/>
                </a:lnTo>
                <a:lnTo>
                  <a:pt x="1378669" y="2996746"/>
                </a:lnTo>
                <a:lnTo>
                  <a:pt x="1421160" y="3025415"/>
                </a:lnTo>
                <a:lnTo>
                  <a:pt x="1464180" y="3053728"/>
                </a:lnTo>
                <a:lnTo>
                  <a:pt x="1507724" y="3081680"/>
                </a:lnTo>
                <a:lnTo>
                  <a:pt x="1551786" y="3109264"/>
                </a:lnTo>
                <a:lnTo>
                  <a:pt x="1596361" y="3136473"/>
                </a:lnTo>
                <a:lnTo>
                  <a:pt x="1641444" y="3163302"/>
                </a:lnTo>
                <a:lnTo>
                  <a:pt x="1687029" y="3189743"/>
                </a:lnTo>
                <a:lnTo>
                  <a:pt x="1733111" y="3215790"/>
                </a:lnTo>
                <a:lnTo>
                  <a:pt x="1779684" y="3241437"/>
                </a:lnTo>
                <a:lnTo>
                  <a:pt x="1826743" y="3266677"/>
                </a:lnTo>
                <a:lnTo>
                  <a:pt x="1874283" y="3291503"/>
                </a:lnTo>
                <a:lnTo>
                  <a:pt x="1922299" y="3315909"/>
                </a:lnTo>
                <a:lnTo>
                  <a:pt x="1970784" y="3339889"/>
                </a:lnTo>
                <a:lnTo>
                  <a:pt x="2019734" y="3363435"/>
                </a:lnTo>
                <a:lnTo>
                  <a:pt x="2069144" y="3386543"/>
                </a:lnTo>
                <a:lnTo>
                  <a:pt x="2119007" y="3409204"/>
                </a:lnTo>
                <a:lnTo>
                  <a:pt x="2169319" y="3431412"/>
                </a:lnTo>
                <a:lnTo>
                  <a:pt x="2220075" y="3453162"/>
                </a:lnTo>
                <a:lnTo>
                  <a:pt x="2271268" y="3474445"/>
                </a:lnTo>
                <a:lnTo>
                  <a:pt x="2322893" y="3495257"/>
                </a:lnTo>
                <a:lnTo>
                  <a:pt x="2374946" y="3515590"/>
                </a:lnTo>
                <a:lnTo>
                  <a:pt x="2427421" y="3535438"/>
                </a:lnTo>
                <a:lnTo>
                  <a:pt x="2480312" y="3554794"/>
                </a:lnTo>
                <a:lnTo>
                  <a:pt x="2533614" y="3573653"/>
                </a:lnTo>
                <a:lnTo>
                  <a:pt x="2587322" y="3592006"/>
                </a:lnTo>
                <a:lnTo>
                  <a:pt x="2641430" y="3609848"/>
                </a:lnTo>
                <a:lnTo>
                  <a:pt x="2695933" y="3627173"/>
                </a:lnTo>
                <a:lnTo>
                  <a:pt x="2750826" y="3643974"/>
                </a:lnTo>
                <a:lnTo>
                  <a:pt x="2805896" y="3660183"/>
                </a:lnTo>
                <a:lnTo>
                  <a:pt x="2860929" y="3675740"/>
                </a:lnTo>
                <a:lnTo>
                  <a:pt x="2915917" y="3690647"/>
                </a:lnTo>
                <a:lnTo>
                  <a:pt x="2970852" y="3704907"/>
                </a:lnTo>
                <a:lnTo>
                  <a:pt x="3025726" y="3718522"/>
                </a:lnTo>
                <a:lnTo>
                  <a:pt x="3080531" y="3731495"/>
                </a:lnTo>
                <a:lnTo>
                  <a:pt x="3135259" y="3743828"/>
                </a:lnTo>
                <a:lnTo>
                  <a:pt x="3189902" y="3755524"/>
                </a:lnTo>
                <a:lnTo>
                  <a:pt x="3244451" y="3766585"/>
                </a:lnTo>
                <a:lnTo>
                  <a:pt x="3298899" y="3777014"/>
                </a:lnTo>
                <a:lnTo>
                  <a:pt x="3353238" y="3786812"/>
                </a:lnTo>
                <a:lnTo>
                  <a:pt x="3407459" y="3795984"/>
                </a:lnTo>
                <a:lnTo>
                  <a:pt x="3461555" y="3804530"/>
                </a:lnTo>
                <a:lnTo>
                  <a:pt x="3515517" y="3812454"/>
                </a:lnTo>
                <a:lnTo>
                  <a:pt x="3569337" y="3819758"/>
                </a:lnTo>
                <a:lnTo>
                  <a:pt x="3623008" y="3826445"/>
                </a:lnTo>
                <a:lnTo>
                  <a:pt x="3676521" y="3832516"/>
                </a:lnTo>
                <a:lnTo>
                  <a:pt x="3729868" y="3837975"/>
                </a:lnTo>
                <a:lnTo>
                  <a:pt x="3783041" y="3842824"/>
                </a:lnTo>
                <a:lnTo>
                  <a:pt x="3836032" y="3847066"/>
                </a:lnTo>
                <a:lnTo>
                  <a:pt x="3888834" y="3850702"/>
                </a:lnTo>
                <a:lnTo>
                  <a:pt x="3941437" y="3853736"/>
                </a:lnTo>
                <a:lnTo>
                  <a:pt x="3993834" y="3856170"/>
                </a:lnTo>
                <a:lnTo>
                  <a:pt x="4046017" y="3858006"/>
                </a:lnTo>
                <a:lnTo>
                  <a:pt x="4097978" y="3859247"/>
                </a:lnTo>
                <a:lnTo>
                  <a:pt x="4149708" y="3859896"/>
                </a:lnTo>
                <a:lnTo>
                  <a:pt x="4201201" y="3859954"/>
                </a:lnTo>
                <a:lnTo>
                  <a:pt x="4252446" y="3859425"/>
                </a:lnTo>
                <a:lnTo>
                  <a:pt x="4303438" y="3858311"/>
                </a:lnTo>
                <a:lnTo>
                  <a:pt x="4354166" y="3856613"/>
                </a:lnTo>
                <a:lnTo>
                  <a:pt x="4404625" y="3854336"/>
                </a:lnTo>
                <a:lnTo>
                  <a:pt x="4454804" y="3851481"/>
                </a:lnTo>
                <a:lnTo>
                  <a:pt x="4504697" y="3848051"/>
                </a:lnTo>
                <a:lnTo>
                  <a:pt x="4554295" y="3844048"/>
                </a:lnTo>
                <a:lnTo>
                  <a:pt x="4603590" y="3839474"/>
                </a:lnTo>
                <a:lnTo>
                  <a:pt x="4652575" y="3834333"/>
                </a:lnTo>
                <a:lnTo>
                  <a:pt x="4701240" y="3828627"/>
                </a:lnTo>
                <a:lnTo>
                  <a:pt x="4749579" y="3822357"/>
                </a:lnTo>
                <a:lnTo>
                  <a:pt x="4797582" y="3815528"/>
                </a:lnTo>
                <a:lnTo>
                  <a:pt x="4845242" y="3808140"/>
                </a:lnTo>
                <a:lnTo>
                  <a:pt x="4892552" y="3800197"/>
                </a:lnTo>
                <a:lnTo>
                  <a:pt x="4939501" y="3791701"/>
                </a:lnTo>
                <a:lnTo>
                  <a:pt x="4986084" y="3782655"/>
                </a:lnTo>
                <a:lnTo>
                  <a:pt x="5032291" y="3773061"/>
                </a:lnTo>
                <a:lnTo>
                  <a:pt x="5078115" y="3762922"/>
                </a:lnTo>
                <a:lnTo>
                  <a:pt x="5123548" y="3752239"/>
                </a:lnTo>
                <a:lnTo>
                  <a:pt x="5168580" y="3741016"/>
                </a:lnTo>
                <a:lnTo>
                  <a:pt x="5213206" y="3729255"/>
                </a:lnTo>
                <a:lnTo>
                  <a:pt x="5257415" y="3716959"/>
                </a:lnTo>
                <a:lnTo>
                  <a:pt x="5301201" y="3704129"/>
                </a:lnTo>
                <a:lnTo>
                  <a:pt x="5344556" y="3690769"/>
                </a:lnTo>
                <a:lnTo>
                  <a:pt x="5387470" y="3676881"/>
                </a:lnTo>
                <a:lnTo>
                  <a:pt x="5429936" y="3662467"/>
                </a:lnTo>
                <a:lnTo>
                  <a:pt x="5471947" y="3647530"/>
                </a:lnTo>
                <a:lnTo>
                  <a:pt x="5513494" y="3632073"/>
                </a:lnTo>
                <a:lnTo>
                  <a:pt x="5554568" y="3616097"/>
                </a:lnTo>
                <a:lnTo>
                  <a:pt x="5555467" y="3615732"/>
                </a:lnTo>
                <a:lnTo>
                  <a:pt x="5555467" y="0"/>
                </a:lnTo>
                <a:close/>
              </a:path>
            </a:pathLst>
          </a:custGeom>
          <a:solidFill>
            <a:srgbClr val="C2203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49473" y="1737868"/>
            <a:ext cx="2414905" cy="77724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3000"/>
              </a:lnSpc>
            </a:pPr>
            <a:r>
              <a:rPr dirty="0" sz="2800" spc="-10"/>
              <a:t>WHY</a:t>
            </a:r>
            <a:r>
              <a:rPr dirty="0" sz="2800" spc="-100"/>
              <a:t> </a:t>
            </a:r>
            <a:r>
              <a:rPr dirty="0" sz="2800" spc="-15"/>
              <a:t>FINANCE  </a:t>
            </a:r>
            <a:r>
              <a:rPr dirty="0" sz="2800" spc="-10"/>
              <a:t>EQUIPMENT?</a:t>
            </a:r>
            <a:endParaRPr sz="2800"/>
          </a:p>
        </p:txBody>
      </p:sp>
      <p:sp>
        <p:nvSpPr>
          <p:cNvPr id="5" name="object 5"/>
          <p:cNvSpPr txBox="1"/>
          <p:nvPr/>
        </p:nvSpPr>
        <p:spPr>
          <a:xfrm>
            <a:off x="660924" y="4330700"/>
            <a:ext cx="2756535" cy="19094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4310" indent="-181610">
              <a:lnSpc>
                <a:spcPct val="100000"/>
              </a:lnSpc>
              <a:buFont typeface="Arial"/>
              <a:buChar char="•"/>
              <a:tabLst>
                <a:tab pos="194945" algn="l"/>
              </a:tabLst>
            </a:pPr>
            <a:r>
              <a:rPr dirty="0" sz="1400" spc="10" b="1">
                <a:solidFill>
                  <a:srgbClr val="203864"/>
                </a:solidFill>
                <a:latin typeface="Century Gothic"/>
                <a:cs typeface="Century Gothic"/>
              </a:rPr>
              <a:t>100%</a:t>
            </a:r>
            <a:r>
              <a:rPr dirty="0" sz="1400" spc="-50" b="1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 b="1">
                <a:solidFill>
                  <a:srgbClr val="203864"/>
                </a:solidFill>
                <a:latin typeface="Century Gothic"/>
                <a:cs typeface="Century Gothic"/>
              </a:rPr>
              <a:t>Financing</a:t>
            </a:r>
            <a:endParaRPr sz="1400">
              <a:latin typeface="Century Gothic"/>
              <a:cs typeface="Century Gothic"/>
            </a:endParaRPr>
          </a:p>
          <a:p>
            <a:pPr marL="194310" indent="-18161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194945" algn="l"/>
              </a:tabLst>
            </a:pP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Conservation </a:t>
            </a: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of</a:t>
            </a:r>
            <a:r>
              <a:rPr dirty="0" sz="1400" spc="-2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Cash</a:t>
            </a:r>
            <a:endParaRPr sz="1400">
              <a:latin typeface="Century Gothic"/>
              <a:cs typeface="Century Gothic"/>
            </a:endParaRPr>
          </a:p>
          <a:p>
            <a:pPr marL="194310" indent="-181610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194945" algn="l"/>
              </a:tabLst>
            </a:pP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Additional Funding</a:t>
            </a:r>
            <a:r>
              <a:rPr dirty="0" sz="1400" spc="2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Channel</a:t>
            </a:r>
            <a:endParaRPr sz="1400">
              <a:latin typeface="Century Gothic"/>
              <a:cs typeface="Century Gothic"/>
            </a:endParaRPr>
          </a:p>
          <a:p>
            <a:pPr marL="194310" indent="-181610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194945" algn="l"/>
              </a:tabLst>
            </a:pP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Hedge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Against</a:t>
            </a:r>
            <a:r>
              <a:rPr dirty="0" sz="140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Inflation</a:t>
            </a:r>
            <a:endParaRPr sz="1400">
              <a:latin typeface="Century Gothic"/>
              <a:cs typeface="Century Gothic"/>
            </a:endParaRPr>
          </a:p>
          <a:p>
            <a:pPr marL="194310" marR="67310" indent="-181610">
              <a:lnSpc>
                <a:spcPts val="1580"/>
              </a:lnSpc>
              <a:spcBef>
                <a:spcPts val="760"/>
              </a:spcBef>
              <a:buFont typeface="Arial"/>
              <a:buChar char="•"/>
              <a:tabLst>
                <a:tab pos="194945" algn="l"/>
              </a:tabLst>
            </a:pP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Cash </a:t>
            </a: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Flow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Expense Planning  </a:t>
            </a:r>
            <a:r>
              <a:rPr dirty="0" sz="1400" spc="-5">
                <a:solidFill>
                  <a:srgbClr val="203864"/>
                </a:solidFill>
                <a:latin typeface="Century Gothic"/>
                <a:cs typeface="Century Gothic"/>
              </a:rPr>
              <a:t>&amp;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Business-cycle</a:t>
            </a:r>
            <a:r>
              <a:rPr dirty="0" sz="1400" spc="4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Flexibility</a:t>
            </a:r>
            <a:endParaRPr sz="1400">
              <a:latin typeface="Century Gothic"/>
              <a:cs typeface="Century Gothic"/>
            </a:endParaRPr>
          </a:p>
          <a:p>
            <a:pPr marL="194310" indent="-181610">
              <a:lnSpc>
                <a:spcPct val="100000"/>
              </a:lnSpc>
              <a:spcBef>
                <a:spcPts val="610"/>
              </a:spcBef>
              <a:buFont typeface="Arial"/>
              <a:buChar char="•"/>
              <a:tabLst>
                <a:tab pos="194945" algn="l"/>
              </a:tabLst>
            </a:pP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Regular Technology</a:t>
            </a:r>
            <a:r>
              <a:rPr dirty="0" sz="1400" spc="2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Updates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5934" y="2711420"/>
            <a:ext cx="2898140" cy="0"/>
          </a:xfrm>
          <a:custGeom>
            <a:avLst/>
            <a:gdLst/>
            <a:ahLst/>
            <a:cxnLst/>
            <a:rect l="l" t="t" r="r" b="b"/>
            <a:pathLst>
              <a:path w="2898140" h="0">
                <a:moveTo>
                  <a:pt x="0" y="0"/>
                </a:moveTo>
                <a:lnTo>
                  <a:pt x="2897845" y="0"/>
                </a:lnTo>
              </a:path>
            </a:pathLst>
          </a:custGeom>
          <a:ln w="15169">
            <a:solidFill>
              <a:srgbClr val="C2203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208931" y="1155700"/>
            <a:ext cx="5671668" cy="37549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091847" y="1155700"/>
            <a:ext cx="2842895" cy="680720"/>
          </a:xfrm>
          <a:custGeom>
            <a:avLst/>
            <a:gdLst/>
            <a:ahLst/>
            <a:cxnLst/>
            <a:rect l="l" t="t" r="r" b="b"/>
            <a:pathLst>
              <a:path w="2842895" h="680719">
                <a:moveTo>
                  <a:pt x="2842812" y="0"/>
                </a:moveTo>
                <a:lnTo>
                  <a:pt x="0" y="0"/>
                </a:lnTo>
                <a:lnTo>
                  <a:pt x="11461" y="15335"/>
                </a:lnTo>
                <a:lnTo>
                  <a:pt x="42399" y="51864"/>
                </a:lnTo>
                <a:lnTo>
                  <a:pt x="74265" y="87563"/>
                </a:lnTo>
                <a:lnTo>
                  <a:pt x="107043" y="122413"/>
                </a:lnTo>
                <a:lnTo>
                  <a:pt x="140712" y="156396"/>
                </a:lnTo>
                <a:lnTo>
                  <a:pt x="175255" y="189492"/>
                </a:lnTo>
                <a:lnTo>
                  <a:pt x="210652" y="221683"/>
                </a:lnTo>
                <a:lnTo>
                  <a:pt x="246886" y="252950"/>
                </a:lnTo>
                <a:lnTo>
                  <a:pt x="283937" y="283275"/>
                </a:lnTo>
                <a:lnTo>
                  <a:pt x="321787" y="312640"/>
                </a:lnTo>
                <a:lnTo>
                  <a:pt x="360417" y="341024"/>
                </a:lnTo>
                <a:lnTo>
                  <a:pt x="399809" y="368411"/>
                </a:lnTo>
                <a:lnTo>
                  <a:pt x="439944" y="394781"/>
                </a:lnTo>
                <a:lnTo>
                  <a:pt x="480803" y="420115"/>
                </a:lnTo>
                <a:lnTo>
                  <a:pt x="522368" y="444395"/>
                </a:lnTo>
                <a:lnTo>
                  <a:pt x="564620" y="467603"/>
                </a:lnTo>
                <a:lnTo>
                  <a:pt x="607540" y="489719"/>
                </a:lnTo>
                <a:lnTo>
                  <a:pt x="651110" y="510725"/>
                </a:lnTo>
                <a:lnTo>
                  <a:pt x="695312" y="530602"/>
                </a:lnTo>
                <a:lnTo>
                  <a:pt x="740126" y="549333"/>
                </a:lnTo>
                <a:lnTo>
                  <a:pt x="785534" y="566897"/>
                </a:lnTo>
                <a:lnTo>
                  <a:pt x="831517" y="583276"/>
                </a:lnTo>
                <a:lnTo>
                  <a:pt x="878057" y="598453"/>
                </a:lnTo>
                <a:lnTo>
                  <a:pt x="925135" y="612407"/>
                </a:lnTo>
                <a:lnTo>
                  <a:pt x="972732" y="625121"/>
                </a:lnTo>
                <a:lnTo>
                  <a:pt x="1020830" y="636576"/>
                </a:lnTo>
                <a:lnTo>
                  <a:pt x="1069410" y="646753"/>
                </a:lnTo>
                <a:lnTo>
                  <a:pt x="1118454" y="655633"/>
                </a:lnTo>
                <a:lnTo>
                  <a:pt x="1167943" y="663199"/>
                </a:lnTo>
                <a:lnTo>
                  <a:pt x="1217857" y="669430"/>
                </a:lnTo>
                <a:lnTo>
                  <a:pt x="1268180" y="674310"/>
                </a:lnTo>
                <a:lnTo>
                  <a:pt x="1318891" y="677818"/>
                </a:lnTo>
                <a:lnTo>
                  <a:pt x="1369973" y="679937"/>
                </a:lnTo>
                <a:lnTo>
                  <a:pt x="1421406" y="680647"/>
                </a:lnTo>
                <a:lnTo>
                  <a:pt x="1472840" y="679937"/>
                </a:lnTo>
                <a:lnTo>
                  <a:pt x="1523921" y="677818"/>
                </a:lnTo>
                <a:lnTo>
                  <a:pt x="1574633" y="674310"/>
                </a:lnTo>
                <a:lnTo>
                  <a:pt x="1624955" y="669430"/>
                </a:lnTo>
                <a:lnTo>
                  <a:pt x="1674870" y="663199"/>
                </a:lnTo>
                <a:lnTo>
                  <a:pt x="1724358" y="655633"/>
                </a:lnTo>
                <a:lnTo>
                  <a:pt x="1773402" y="646753"/>
                </a:lnTo>
                <a:lnTo>
                  <a:pt x="1821982" y="636576"/>
                </a:lnTo>
                <a:lnTo>
                  <a:pt x="1870080" y="625121"/>
                </a:lnTo>
                <a:lnTo>
                  <a:pt x="1917677" y="612407"/>
                </a:lnTo>
                <a:lnTo>
                  <a:pt x="1964755" y="598453"/>
                </a:lnTo>
                <a:lnTo>
                  <a:pt x="2011295" y="583276"/>
                </a:lnTo>
                <a:lnTo>
                  <a:pt x="2057278" y="566897"/>
                </a:lnTo>
                <a:lnTo>
                  <a:pt x="2102686" y="549333"/>
                </a:lnTo>
                <a:lnTo>
                  <a:pt x="2147500" y="530602"/>
                </a:lnTo>
                <a:lnTo>
                  <a:pt x="2191701" y="510725"/>
                </a:lnTo>
                <a:lnTo>
                  <a:pt x="2235272" y="489719"/>
                </a:lnTo>
                <a:lnTo>
                  <a:pt x="2278192" y="467603"/>
                </a:lnTo>
                <a:lnTo>
                  <a:pt x="2320444" y="444395"/>
                </a:lnTo>
                <a:lnTo>
                  <a:pt x="2362009" y="420115"/>
                </a:lnTo>
                <a:lnTo>
                  <a:pt x="2402868" y="394781"/>
                </a:lnTo>
                <a:lnTo>
                  <a:pt x="2443003" y="368411"/>
                </a:lnTo>
                <a:lnTo>
                  <a:pt x="2482395" y="341024"/>
                </a:lnTo>
                <a:lnTo>
                  <a:pt x="2521025" y="312640"/>
                </a:lnTo>
                <a:lnTo>
                  <a:pt x="2558875" y="283275"/>
                </a:lnTo>
                <a:lnTo>
                  <a:pt x="2595926" y="252950"/>
                </a:lnTo>
                <a:lnTo>
                  <a:pt x="2632160" y="221683"/>
                </a:lnTo>
                <a:lnTo>
                  <a:pt x="2667558" y="189492"/>
                </a:lnTo>
                <a:lnTo>
                  <a:pt x="2702100" y="156396"/>
                </a:lnTo>
                <a:lnTo>
                  <a:pt x="2735770" y="122413"/>
                </a:lnTo>
                <a:lnTo>
                  <a:pt x="2768547" y="87563"/>
                </a:lnTo>
                <a:lnTo>
                  <a:pt x="2800414" y="51864"/>
                </a:lnTo>
                <a:lnTo>
                  <a:pt x="2831351" y="15335"/>
                </a:lnTo>
                <a:lnTo>
                  <a:pt x="2842812" y="0"/>
                </a:lnTo>
                <a:close/>
              </a:path>
            </a:pathLst>
          </a:custGeom>
          <a:solidFill>
            <a:srgbClr val="008DA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660923" y="2912425"/>
            <a:ext cx="2654300" cy="8731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98400"/>
              </a:lnSpc>
            </a:pPr>
            <a:r>
              <a:rPr dirty="0" sz="1900" b="1" i="1">
                <a:solidFill>
                  <a:srgbClr val="008DA8"/>
                </a:solidFill>
                <a:latin typeface="Century Gothic"/>
                <a:cs typeface="Century Gothic"/>
              </a:rPr>
              <a:t>Why it’s a smart idea  </a:t>
            </a:r>
            <a:r>
              <a:rPr dirty="0" sz="1900" b="1" i="1">
                <a:solidFill>
                  <a:srgbClr val="008DA8"/>
                </a:solidFill>
                <a:latin typeface="Century Gothic"/>
                <a:cs typeface="Century Gothic"/>
              </a:rPr>
              <a:t>to lease or finance  equipment</a:t>
            </a:r>
            <a:r>
              <a:rPr dirty="0" sz="1900" spc="-60" b="1" i="1">
                <a:solidFill>
                  <a:srgbClr val="008DA8"/>
                </a:solidFill>
                <a:latin typeface="Century Gothic"/>
                <a:cs typeface="Century Gothic"/>
              </a:rPr>
              <a:t> </a:t>
            </a:r>
            <a:r>
              <a:rPr dirty="0" sz="1900" b="1" i="1">
                <a:solidFill>
                  <a:srgbClr val="008DA8"/>
                </a:solidFill>
                <a:latin typeface="Century Gothic"/>
                <a:cs typeface="Century Gothic"/>
              </a:rPr>
              <a:t>purchases:</a:t>
            </a:r>
            <a:endParaRPr sz="19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45456" y="4431284"/>
            <a:ext cx="2767330" cy="180911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4310" indent="-181610">
              <a:lnSpc>
                <a:spcPct val="100000"/>
              </a:lnSpc>
              <a:buFont typeface="Arial"/>
              <a:buChar char="•"/>
              <a:tabLst>
                <a:tab pos="194945" algn="l"/>
              </a:tabLst>
            </a:pPr>
            <a:r>
              <a:rPr dirty="0" sz="1400" spc="5">
                <a:solidFill>
                  <a:srgbClr val="203864"/>
                </a:solidFill>
                <a:latin typeface="Century Gothic"/>
                <a:cs typeface="Century Gothic"/>
              </a:rPr>
              <a:t>Tax</a:t>
            </a:r>
            <a:r>
              <a:rPr dirty="0" sz="1400" spc="-2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Considerations</a:t>
            </a:r>
            <a:endParaRPr sz="1400">
              <a:latin typeface="Century Gothic"/>
              <a:cs typeface="Century Gothic"/>
            </a:endParaRPr>
          </a:p>
          <a:p>
            <a:pPr marL="194310" marR="946785" indent="-181610">
              <a:lnSpc>
                <a:spcPts val="1490"/>
              </a:lnSpc>
              <a:spcBef>
                <a:spcPts val="950"/>
              </a:spcBef>
              <a:buFont typeface="Arial"/>
              <a:buChar char="•"/>
              <a:tabLst>
                <a:tab pos="194945" algn="l"/>
              </a:tabLst>
            </a:pP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Relationship with  </a:t>
            </a: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Equipment</a:t>
            </a:r>
            <a:r>
              <a:rPr dirty="0" sz="1400" spc="-7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Experts</a:t>
            </a:r>
            <a:endParaRPr sz="1400">
              <a:latin typeface="Century Gothic"/>
              <a:cs typeface="Century Gothic"/>
            </a:endParaRPr>
          </a:p>
          <a:p>
            <a:pPr marL="194310" indent="-181610">
              <a:lnSpc>
                <a:spcPct val="100000"/>
              </a:lnSpc>
              <a:spcBef>
                <a:spcPts val="605"/>
              </a:spcBef>
              <a:buFont typeface="Arial"/>
              <a:buChar char="•"/>
              <a:tabLst>
                <a:tab pos="194945" algn="l"/>
              </a:tabLst>
            </a:pP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Obsolescence</a:t>
            </a:r>
            <a:r>
              <a:rPr dirty="0" sz="1400" spc="-30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Management</a:t>
            </a:r>
            <a:endParaRPr sz="1400">
              <a:latin typeface="Century Gothic"/>
              <a:cs typeface="Century Gothic"/>
            </a:endParaRPr>
          </a:p>
          <a:p>
            <a:pPr marL="194310" marR="769620" indent="-181610">
              <a:lnSpc>
                <a:spcPts val="1490"/>
              </a:lnSpc>
              <a:spcBef>
                <a:spcPts val="925"/>
              </a:spcBef>
              <a:buFont typeface="Arial"/>
              <a:buChar char="•"/>
              <a:tabLst>
                <a:tab pos="194945" algn="l"/>
              </a:tabLst>
            </a:pP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Product and Service  Bundling</a:t>
            </a:r>
            <a:endParaRPr sz="1400">
              <a:latin typeface="Century Gothic"/>
              <a:cs typeface="Century Gothic"/>
            </a:endParaRPr>
          </a:p>
          <a:p>
            <a:pPr marL="194310" indent="-181610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194945" algn="l"/>
              </a:tabLst>
            </a:pPr>
            <a:r>
              <a:rPr dirty="0" sz="1400" spc="15">
                <a:solidFill>
                  <a:srgbClr val="203864"/>
                </a:solidFill>
                <a:latin typeface="Century Gothic"/>
                <a:cs typeface="Century Gothic"/>
              </a:rPr>
              <a:t>Equipment</a:t>
            </a:r>
            <a:r>
              <a:rPr dirty="0" sz="1400" spc="-75">
                <a:solidFill>
                  <a:srgbClr val="203864"/>
                </a:solidFill>
                <a:latin typeface="Century Gothic"/>
                <a:cs typeface="Century Gothic"/>
              </a:rPr>
              <a:t> </a:t>
            </a:r>
            <a:r>
              <a:rPr dirty="0" sz="1400" spc="10">
                <a:solidFill>
                  <a:srgbClr val="203864"/>
                </a:solidFill>
                <a:latin typeface="Century Gothic"/>
                <a:cs typeface="Century Gothic"/>
              </a:rPr>
              <a:t>Disposal</a:t>
            </a:r>
            <a:endParaRPr sz="14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2024-02-22T10:25:57Z</dcterms:created>
  <dcterms:modified xsi:type="dcterms:W3CDTF">2024-02-22T10:25:57Z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2024-01-29T00:00:00Z</vt:filetime>
  </property>
  <property fmtid="{D5CDD505-2E9C-101B-9397-08002B2CF9AE}" pid="3" name="Creator">
    <vt:lpwstr>PDFium</vt:lpwstr>
  </property>
  <property fmtid="{D5CDD505-2E9C-101B-9397-08002B2CF9AE}" pid="4" name="LastSaved">
    <vt:filetime>2024-02-22T00:00:00Z</vt:filetime>
  </property>
</Properties>
</file>